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8" r:id="rId6"/>
    <p:sldId id="261" r:id="rId7"/>
    <p:sldId id="262" r:id="rId8"/>
  </p:sldIdLst>
  <p:sldSz cx="12192000" cy="6858000"/>
  <p:notesSz cx="6858000" cy="9144000"/>
  <p:embeddedFontLst>
    <p:embeddedFont>
      <p:font typeface="Calibri (MS)" panose="020B0604020202020204" charset="0"/>
      <p:regular r:id="rId10"/>
    </p:embeddedFont>
    <p:embeddedFont>
      <p:font typeface="Calibri (MS) Bold" panose="020B0604020202020204" charset="0"/>
      <p:regular r:id="rId11"/>
    </p:embeddedFont>
    <p:embeddedFont>
      <p:font typeface="Calibri (MS) Bold Italics" panose="020B0604020202020204" charset="0"/>
      <p:regular r:id="rId12"/>
    </p:embeddedFont>
    <p:embeddedFont>
      <p:font typeface="Calibri (MS) Italics" panose="020B0604020202020204" charset="0"/>
      <p:regular r:id="rId13"/>
    </p:embeddedFont>
    <p:embeddedFont>
      <p:font typeface="IBM Plex Sans Condensed" panose="020B0506050203000203"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k SVG" initials="DS" lastIdx="1" clrIdx="0">
    <p:extLst>
      <p:ext uri="{19B8F6BF-5375-455C-9EA6-DF929625EA0E}">
        <p15:presenceInfo xmlns:p15="http://schemas.microsoft.com/office/powerpoint/2012/main" userId="069d3d3757d86d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BFE"/>
    <a:srgbClr val="FFFFCC"/>
    <a:srgbClr val="F3740B"/>
    <a:srgbClr val="EC700A"/>
    <a:srgbClr val="776749"/>
    <a:srgbClr val="DEE7F2"/>
    <a:srgbClr val="C4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512"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2-A852-4205-911F-71170936A736}"/>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1-A852-4205-911F-71170936A73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761-4178-8E1A-BB08ED37C65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761-4178-8E1A-BB08ED37C658}"/>
              </c:ext>
            </c:extLst>
          </c:dPt>
          <c:cat>
            <c:strRef>
              <c:f>Sheet1!$A$2:$A$5</c:f>
              <c:strCache>
                <c:ptCount val="2"/>
                <c:pt idx="0">
                  <c:v>1st Qtr</c:v>
                </c:pt>
                <c:pt idx="1">
                  <c:v>2nd Qtr</c:v>
                </c:pt>
              </c:strCache>
            </c:strRef>
          </c:cat>
          <c:val>
            <c:numRef>
              <c:f>Sheet1!$B$2:$B$5</c:f>
              <c:numCache>
                <c:formatCode>General</c:formatCode>
                <c:ptCount val="4"/>
                <c:pt idx="0">
                  <c:v>60</c:v>
                </c:pt>
                <c:pt idx="1">
                  <c:v>40</c:v>
                </c:pt>
              </c:numCache>
            </c:numRef>
          </c:val>
          <c:extLst>
            <c:ext xmlns:c16="http://schemas.microsoft.com/office/drawing/2014/chart" uri="{C3380CC4-5D6E-409C-BE32-E72D297353CC}">
              <c16:uniqueId val="{00000000-A852-4205-911F-71170936A73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FFF-4ED4-B35F-389EEA19A7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FFF-4ED4-B35F-389EEA19A77D}"/>
              </c:ext>
            </c:extLst>
          </c:dPt>
          <c:dPt>
            <c:idx val="2"/>
            <c:bubble3D val="0"/>
            <c:explosion val="3"/>
            <c:spPr>
              <a:solidFill>
                <a:schemeClr val="accent3"/>
              </a:solidFill>
              <a:ln w="19050">
                <a:solidFill>
                  <a:schemeClr val="lt1"/>
                </a:solidFill>
              </a:ln>
              <a:effectLst/>
            </c:spPr>
            <c:extLst>
              <c:ext xmlns:c16="http://schemas.microsoft.com/office/drawing/2014/chart" uri="{C3380CC4-5D6E-409C-BE32-E72D297353CC}">
                <c16:uniqueId val="{00000005-EFFF-4ED4-B35F-389EEA19A7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FFF-4ED4-B35F-389EEA19A77D}"/>
              </c:ext>
            </c:extLst>
          </c:dPt>
          <c:cat>
            <c:strRef>
              <c:f>Sheet1!$A$2:$A$4</c:f>
              <c:strCache>
                <c:ptCount val="3"/>
                <c:pt idx="0">
                  <c:v>Regular Reviewers</c:v>
                </c:pt>
                <c:pt idx="1">
                  <c:v>Regular Non Reviewers</c:v>
                </c:pt>
                <c:pt idx="2">
                  <c:v>Infrequent Users</c:v>
                </c:pt>
              </c:strCache>
            </c:strRef>
          </c:cat>
          <c:val>
            <c:numRef>
              <c:f>Sheet1!$B$2:$B$4</c:f>
              <c:numCache>
                <c:formatCode>0%</c:formatCode>
                <c:ptCount val="3"/>
                <c:pt idx="0">
                  <c:v>0.15</c:v>
                </c:pt>
                <c:pt idx="1">
                  <c:v>0.6</c:v>
                </c:pt>
                <c:pt idx="2">
                  <c:v>0.25</c:v>
                </c:pt>
              </c:numCache>
            </c:numRef>
          </c:val>
          <c:extLst>
            <c:ext xmlns:c16="http://schemas.microsoft.com/office/drawing/2014/chart" uri="{C3380CC4-5D6E-409C-BE32-E72D297353CC}">
              <c16:uniqueId val="{00000000-58B1-49E5-99D4-F78DB2782D9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Where Do they Order From</c:v>
                </c:pt>
              </c:strCache>
            </c:strRef>
          </c:tx>
          <c:spPr>
            <a:solidFill>
              <a:srgbClr val="C000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1-9F12-4405-AB07-01A28AA65598}"/>
              </c:ext>
            </c:extLst>
          </c:dPt>
          <c:dPt>
            <c:idx val="1"/>
            <c:bubble3D val="0"/>
            <c:spPr>
              <a:solidFill>
                <a:srgbClr val="EC700A"/>
              </a:solidFill>
              <a:ln w="19050">
                <a:solidFill>
                  <a:schemeClr val="lt1"/>
                </a:solidFill>
              </a:ln>
              <a:effectLst/>
            </c:spPr>
            <c:extLst>
              <c:ext xmlns:c16="http://schemas.microsoft.com/office/drawing/2014/chart" uri="{C3380CC4-5D6E-409C-BE32-E72D297353CC}">
                <c16:uniqueId val="{00000002-9F12-4405-AB07-01A28AA65598}"/>
              </c:ext>
            </c:extLst>
          </c:dPt>
          <c:dPt>
            <c:idx val="2"/>
            <c:bubble3D val="0"/>
            <c:spPr>
              <a:solidFill>
                <a:srgbClr val="776749"/>
              </a:solidFill>
              <a:ln w="19050">
                <a:solidFill>
                  <a:schemeClr val="lt1"/>
                </a:solidFill>
              </a:ln>
              <a:effectLst/>
            </c:spPr>
            <c:extLst>
              <c:ext xmlns:c16="http://schemas.microsoft.com/office/drawing/2014/chart" uri="{C3380CC4-5D6E-409C-BE32-E72D297353CC}">
                <c16:uniqueId val="{00000003-9F12-4405-AB07-01A28AA65598}"/>
              </c:ext>
            </c:extLst>
          </c:dPt>
          <c:cat>
            <c:strRef>
              <c:f>Sheet1!$A$2:$A$4</c:f>
              <c:strCache>
                <c:ptCount val="3"/>
                <c:pt idx="0">
                  <c:v>Zomoto</c:v>
                </c:pt>
                <c:pt idx="1">
                  <c:v>Swiggy</c:v>
                </c:pt>
                <c:pt idx="2">
                  <c:v>Both</c:v>
                </c:pt>
              </c:strCache>
            </c:strRef>
          </c:cat>
          <c:val>
            <c:numRef>
              <c:f>Sheet1!$B$2:$B$4</c:f>
              <c:numCache>
                <c:formatCode>General</c:formatCode>
                <c:ptCount val="3"/>
                <c:pt idx="0">
                  <c:v>55</c:v>
                </c:pt>
                <c:pt idx="1">
                  <c:v>30</c:v>
                </c:pt>
                <c:pt idx="2">
                  <c:v>15</c:v>
                </c:pt>
              </c:numCache>
            </c:numRef>
          </c:val>
          <c:extLst>
            <c:ext xmlns:c16="http://schemas.microsoft.com/office/drawing/2014/chart" uri="{C3380CC4-5D6E-409C-BE32-E72D297353CC}">
              <c16:uniqueId val="{00000000-9F12-4405-AB07-01A28AA65598}"/>
            </c:ext>
          </c:extLst>
        </c:ser>
        <c:dLbls>
          <c:showLegendKey val="0"/>
          <c:showVal val="0"/>
          <c:showCatName val="0"/>
          <c:showSerName val="0"/>
          <c:showPercent val="0"/>
          <c:showBubbleSize val="0"/>
          <c:showLeaderLines val="1"/>
        </c:dLbls>
        <c:firstSliceAng val="0"/>
      </c:pieChart>
      <c:spPr>
        <a:noFill/>
        <a:ln>
          <a:noFill/>
        </a:ln>
        <a:effectLst/>
      </c:spPr>
    </c:plotArea>
    <c:legend>
      <c:legendPos val="l"/>
      <c:legendEntry>
        <c:idx val="0"/>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5.2539744518729892E-2"/>
          <c:y val="0.8848559805111148"/>
          <c:w val="0.76891550138859588"/>
          <c:h val="0.11376275412941486"/>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Percentage</c:v>
                </c:pt>
              </c:strCache>
            </c:strRef>
          </c:tx>
          <c:spPr>
            <a:ln w="19050" cap="rnd" cmpd="sng" algn="ctr">
              <a:solidFill>
                <a:schemeClr val="accent2"/>
              </a:solidFill>
              <a:round/>
            </a:ln>
            <a:effectLst/>
          </c:spPr>
          <c:marker>
            <c:symbol val="circle"/>
            <c:size val="17"/>
            <c:spPr>
              <a:solidFill>
                <a:schemeClr val="lt1"/>
              </a:solidFill>
              <a:ln>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11</c:v>
                </c:pt>
                <c:pt idx="1">
                  <c:v>14</c:v>
                </c:pt>
                <c:pt idx="2">
                  <c:v>33</c:v>
                </c:pt>
                <c:pt idx="3">
                  <c:v>25</c:v>
                </c:pt>
                <c:pt idx="4">
                  <c:v>17</c:v>
                </c:pt>
              </c:numCache>
            </c:numRef>
          </c:val>
          <c:smooth val="0"/>
          <c:extLst>
            <c:ext xmlns:c16="http://schemas.microsoft.com/office/drawing/2014/chart" uri="{C3380CC4-5D6E-409C-BE32-E72D297353CC}">
              <c16:uniqueId val="{00000000-0B66-48DF-A971-3EB2D3C796D5}"/>
            </c:ext>
          </c:extLst>
        </c:ser>
        <c:dLbls>
          <c:dLblPos val="ctr"/>
          <c:showLegendKey val="0"/>
          <c:showVal val="1"/>
          <c:showCatName val="0"/>
          <c:showSerName val="0"/>
          <c:showPercent val="0"/>
          <c:showBubbleSize val="0"/>
        </c:dLbls>
        <c:marker val="1"/>
        <c:smooth val="0"/>
        <c:axId val="1858886512"/>
        <c:axId val="1858885552"/>
      </c:lineChart>
      <c:catAx>
        <c:axId val="1858886512"/>
        <c:scaling>
          <c:orientation val="minMax"/>
        </c:scaling>
        <c:delete val="0"/>
        <c:axPos val="b"/>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dk1">
                    <a:lumMod val="65000"/>
                    <a:lumOff val="35000"/>
                  </a:schemeClr>
                </a:solidFill>
                <a:latin typeface="+mn-lt"/>
                <a:ea typeface="+mn-ea"/>
                <a:cs typeface="+mn-cs"/>
              </a:defRPr>
            </a:pPr>
            <a:endParaRPr lang="en-US"/>
          </a:p>
        </c:txPr>
        <c:crossAx val="1858885552"/>
        <c:crosses val="autoZero"/>
        <c:auto val="1"/>
        <c:lblAlgn val="ctr"/>
        <c:lblOffset val="100"/>
        <c:noMultiLvlLbl val="0"/>
      </c:catAx>
      <c:valAx>
        <c:axId val="1858885552"/>
        <c:scaling>
          <c:orientation val="minMax"/>
        </c:scaling>
        <c:delete val="1"/>
        <c:axPos val="l"/>
        <c:numFmt formatCode="General" sourceLinked="1"/>
        <c:majorTickMark val="out"/>
        <c:minorTickMark val="none"/>
        <c:tickLblPos val="nextTo"/>
        <c:crossAx val="1858886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0.51534</cdr:x>
      <cdr:y>0.57369</cdr:y>
    </cdr:from>
    <cdr:to>
      <cdr:x>0.59522</cdr:x>
      <cdr:y>0.64991</cdr:y>
    </cdr:to>
    <cdr:sp macro="" textlink="">
      <cdr:nvSpPr>
        <cdr:cNvPr id="2" name="TextBox 1">
          <a:extLst xmlns:a="http://schemas.openxmlformats.org/drawingml/2006/main">
            <a:ext uri="{FF2B5EF4-FFF2-40B4-BE49-F238E27FC236}">
              <a16:creationId xmlns:a16="http://schemas.microsoft.com/office/drawing/2014/main" id="{24813A41-63F9-2BFD-3A51-F49129AD86DD}"/>
            </a:ext>
          </a:extLst>
        </cdr:cNvPr>
        <cdr:cNvSpPr txBox="1"/>
      </cdr:nvSpPr>
      <cdr:spPr>
        <a:xfrm xmlns:a="http://schemas.openxmlformats.org/drawingml/2006/main">
          <a:off x="4188710" y="3108622"/>
          <a:ext cx="649233" cy="41300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0.52813</cdr:x>
      <cdr:y>0.48594</cdr:y>
    </cdr:from>
    <cdr:to>
      <cdr:x>0.68479</cdr:x>
      <cdr:y>0.55225</cdr:y>
    </cdr:to>
    <cdr:sp macro="" textlink="">
      <cdr:nvSpPr>
        <cdr:cNvPr id="3" name="TextBox 2">
          <a:extLst xmlns:a="http://schemas.openxmlformats.org/drawingml/2006/main">
            <a:ext uri="{FF2B5EF4-FFF2-40B4-BE49-F238E27FC236}">
              <a16:creationId xmlns:a16="http://schemas.microsoft.com/office/drawing/2014/main" id="{D164B939-D818-D9A9-485F-C5A4259AFD4D}"/>
            </a:ext>
          </a:extLst>
        </cdr:cNvPr>
        <cdr:cNvSpPr txBox="1"/>
      </cdr:nvSpPr>
      <cdr:spPr>
        <a:xfrm xmlns:a="http://schemas.openxmlformats.org/drawingml/2006/main">
          <a:off x="4292600" y="2633134"/>
          <a:ext cx="1273397" cy="35930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0.51853</cdr:x>
      <cdr:y>0.54152</cdr:y>
    </cdr:from>
    <cdr:to>
      <cdr:x>0.68194</cdr:x>
      <cdr:y>0.62632</cdr:y>
    </cdr:to>
    <cdr:sp macro="" textlink="">
      <cdr:nvSpPr>
        <cdr:cNvPr id="4" name="TextBox 3">
          <a:extLst xmlns:a="http://schemas.openxmlformats.org/drawingml/2006/main">
            <a:ext uri="{FF2B5EF4-FFF2-40B4-BE49-F238E27FC236}">
              <a16:creationId xmlns:a16="http://schemas.microsoft.com/office/drawing/2014/main" id="{0D1F8478-41E6-4677-4FE7-444D0C36AAD2}"/>
            </a:ext>
          </a:extLst>
        </cdr:cNvPr>
        <cdr:cNvSpPr txBox="1"/>
      </cdr:nvSpPr>
      <cdr:spPr>
        <a:xfrm xmlns:a="http://schemas.openxmlformats.org/drawingml/2006/main">
          <a:off x="2267197" y="1329452"/>
          <a:ext cx="714509" cy="20818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kern="1200" dirty="0"/>
            <a:t>Zomato</a:t>
          </a:r>
        </a:p>
      </cdr:txBody>
    </cdr:sp>
  </cdr:relSizeAnchor>
  <cdr:relSizeAnchor xmlns:cdr="http://schemas.openxmlformats.org/drawingml/2006/chartDrawing">
    <cdr:from>
      <cdr:x>0.36166</cdr:x>
      <cdr:y>0.42738</cdr:y>
    </cdr:from>
    <cdr:to>
      <cdr:x>0.52987</cdr:x>
      <cdr:y>0.53008</cdr:y>
    </cdr:to>
    <cdr:sp macro="" textlink="">
      <cdr:nvSpPr>
        <cdr:cNvPr id="5" name="TextBox 4">
          <a:extLst xmlns:a="http://schemas.openxmlformats.org/drawingml/2006/main">
            <a:ext uri="{FF2B5EF4-FFF2-40B4-BE49-F238E27FC236}">
              <a16:creationId xmlns:a16="http://schemas.microsoft.com/office/drawing/2014/main" id="{55AE66A6-E83E-97B5-5AF2-AF1B0635495E}"/>
            </a:ext>
          </a:extLst>
        </cdr:cNvPr>
        <cdr:cNvSpPr txBox="1"/>
      </cdr:nvSpPr>
      <cdr:spPr>
        <a:xfrm xmlns:a="http://schemas.openxmlformats.org/drawingml/2006/main">
          <a:off x="1581287" y="1049233"/>
          <a:ext cx="735493" cy="25213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kern="1200" dirty="0"/>
            <a:t>Swiggy</a:t>
          </a:r>
        </a:p>
      </cdr:txBody>
    </cdr:sp>
  </cdr:relSizeAnchor>
</c:userShapes>
</file>

<file path=ppt/drawings/drawing2.xml><?xml version="1.0" encoding="utf-8"?>
<c:userShapes xmlns:c="http://schemas.openxmlformats.org/drawingml/2006/chart">
  <cdr:relSizeAnchor xmlns:cdr="http://schemas.openxmlformats.org/drawingml/2006/chartDrawing">
    <cdr:from>
      <cdr:x>0.11837</cdr:x>
      <cdr:y>0.39423</cdr:y>
    </cdr:from>
    <cdr:to>
      <cdr:x>0.40184</cdr:x>
      <cdr:y>1</cdr:y>
    </cdr:to>
    <cdr:sp macro="" textlink="">
      <cdr:nvSpPr>
        <cdr:cNvPr id="2" name="TextBox 1">
          <a:extLst xmlns:a="http://schemas.openxmlformats.org/drawingml/2006/main">
            <a:ext uri="{FF2B5EF4-FFF2-40B4-BE49-F238E27FC236}">
              <a16:creationId xmlns:a16="http://schemas.microsoft.com/office/drawing/2014/main" id="{3A5BB9DA-1B1E-30D1-9E16-81F198BD79D1}"/>
            </a:ext>
          </a:extLst>
        </cdr:cNvPr>
        <cdr:cNvSpPr txBox="1"/>
      </cdr:nvSpPr>
      <cdr:spPr>
        <a:xfrm xmlns:a="http://schemas.openxmlformats.org/drawingml/2006/main">
          <a:off x="381852" y="80518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userShapes>
</file>

<file path=ppt/drawings/drawing3.xml><?xml version="1.0" encoding="utf-8"?>
<c:userShapes xmlns:c="http://schemas.openxmlformats.org/drawingml/2006/chart">
  <cdr:relSizeAnchor xmlns:cdr="http://schemas.openxmlformats.org/drawingml/2006/chartDrawing">
    <cdr:from>
      <cdr:x>0.56326</cdr:x>
      <cdr:y>0.52458</cdr:y>
    </cdr:from>
    <cdr:to>
      <cdr:x>0.81134</cdr:x>
      <cdr:y>0.98629</cdr:y>
    </cdr:to>
    <cdr:sp macro="" textlink="">
      <cdr:nvSpPr>
        <cdr:cNvPr id="2" name="TextBox 1">
          <a:extLst xmlns:a="http://schemas.openxmlformats.org/drawingml/2006/main">
            <a:ext uri="{FF2B5EF4-FFF2-40B4-BE49-F238E27FC236}">
              <a16:creationId xmlns:a16="http://schemas.microsoft.com/office/drawing/2014/main" id="{B1BE0412-B13E-C662-7188-08980A5C875A}"/>
            </a:ext>
          </a:extLst>
        </cdr:cNvPr>
        <cdr:cNvSpPr txBox="1"/>
      </cdr:nvSpPr>
      <cdr:spPr>
        <a:xfrm xmlns:a="http://schemas.openxmlformats.org/drawingml/2006/main">
          <a:off x="2076102" y="1038904"/>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72851-4CDA-4A79-864E-45A405B1ED32}"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42C72-F669-4EEA-A1E2-8A6AD6677106}" type="slidenum">
              <a:rPr lang="en-US" smtClean="0"/>
              <a:t>‹#›</a:t>
            </a:fld>
            <a:endParaRPr lang="en-US"/>
          </a:p>
        </p:txBody>
      </p:sp>
    </p:spTree>
    <p:extLst>
      <p:ext uri="{BB962C8B-B14F-4D97-AF65-F5344CB8AC3E}">
        <p14:creationId xmlns:p14="http://schemas.microsoft.com/office/powerpoint/2010/main" val="1923871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26" Type="http://schemas.openxmlformats.org/officeDocument/2006/relationships/image" Target="../media/image36.png"/><Relationship Id="rId21" Type="http://schemas.openxmlformats.org/officeDocument/2006/relationships/image" Target="../media/image31.jpeg"/><Relationship Id="rId42" Type="http://schemas.openxmlformats.org/officeDocument/2006/relationships/image" Target="../media/image51.svg"/><Relationship Id="rId47" Type="http://schemas.openxmlformats.org/officeDocument/2006/relationships/image" Target="../media/image56.png"/><Relationship Id="rId63" Type="http://schemas.openxmlformats.org/officeDocument/2006/relationships/image" Target="../media/image72.png"/><Relationship Id="rId68" Type="http://schemas.openxmlformats.org/officeDocument/2006/relationships/image" Target="../media/image77.svg"/><Relationship Id="rId84" Type="http://schemas.openxmlformats.org/officeDocument/2006/relationships/chart" Target="../charts/chart1.xml"/><Relationship Id="rId16" Type="http://schemas.openxmlformats.org/officeDocument/2006/relationships/image" Target="../media/image26.png"/><Relationship Id="rId11" Type="http://schemas.openxmlformats.org/officeDocument/2006/relationships/image" Target="../media/image21.svg"/><Relationship Id="rId32" Type="http://schemas.openxmlformats.org/officeDocument/2006/relationships/image" Target="../media/image41.png"/><Relationship Id="rId37" Type="http://schemas.openxmlformats.org/officeDocument/2006/relationships/image" Target="../media/image46.png"/><Relationship Id="rId53" Type="http://schemas.openxmlformats.org/officeDocument/2006/relationships/image" Target="../media/image62.svg"/><Relationship Id="rId58" Type="http://schemas.openxmlformats.org/officeDocument/2006/relationships/image" Target="../media/image67.png"/><Relationship Id="rId74" Type="http://schemas.openxmlformats.org/officeDocument/2006/relationships/image" Target="../media/image83.jpeg"/><Relationship Id="rId79" Type="http://schemas.openxmlformats.org/officeDocument/2006/relationships/image" Target="../media/image88.svg"/><Relationship Id="rId5" Type="http://schemas.openxmlformats.org/officeDocument/2006/relationships/image" Target="../media/image15.svg"/><Relationship Id="rId61" Type="http://schemas.openxmlformats.org/officeDocument/2006/relationships/image" Target="../media/image70.svg"/><Relationship Id="rId82" Type="http://schemas.openxmlformats.org/officeDocument/2006/relationships/image" Target="../media/image91.png"/><Relationship Id="rId19" Type="http://schemas.openxmlformats.org/officeDocument/2006/relationships/image" Target="../media/image29.jpeg"/><Relationship Id="rId14" Type="http://schemas.openxmlformats.org/officeDocument/2006/relationships/image" Target="../media/image24.svg"/><Relationship Id="rId22" Type="http://schemas.openxmlformats.org/officeDocument/2006/relationships/image" Target="../media/image32.png"/><Relationship Id="rId27" Type="http://schemas.openxmlformats.org/officeDocument/2006/relationships/image" Target="../media/image4.jpeg"/><Relationship Id="rId30" Type="http://schemas.openxmlformats.org/officeDocument/2006/relationships/image" Target="../media/image39.png"/><Relationship Id="rId35" Type="http://schemas.openxmlformats.org/officeDocument/2006/relationships/image" Target="../media/image44.svg"/><Relationship Id="rId43" Type="http://schemas.openxmlformats.org/officeDocument/2006/relationships/image" Target="../media/image52.png"/><Relationship Id="rId48" Type="http://schemas.openxmlformats.org/officeDocument/2006/relationships/image" Target="../media/image57.png"/><Relationship Id="rId56" Type="http://schemas.openxmlformats.org/officeDocument/2006/relationships/image" Target="../media/image65.png"/><Relationship Id="rId64" Type="http://schemas.openxmlformats.org/officeDocument/2006/relationships/image" Target="../media/image73.svg"/><Relationship Id="rId69" Type="http://schemas.openxmlformats.org/officeDocument/2006/relationships/image" Target="../media/image78.svg"/><Relationship Id="rId77" Type="http://schemas.openxmlformats.org/officeDocument/2006/relationships/image" Target="../media/image86.png"/><Relationship Id="rId8" Type="http://schemas.openxmlformats.org/officeDocument/2006/relationships/image" Target="../media/image18.svg"/><Relationship Id="rId51" Type="http://schemas.openxmlformats.org/officeDocument/2006/relationships/image" Target="../media/image60.svg"/><Relationship Id="rId72" Type="http://schemas.openxmlformats.org/officeDocument/2006/relationships/image" Target="../media/image81.png"/><Relationship Id="rId80" Type="http://schemas.openxmlformats.org/officeDocument/2006/relationships/image" Target="../media/image89.png"/><Relationship Id="rId3" Type="http://schemas.openxmlformats.org/officeDocument/2006/relationships/image" Target="../media/image13.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svg"/><Relationship Id="rId33" Type="http://schemas.openxmlformats.org/officeDocument/2006/relationships/image" Target="../media/image42.svg"/><Relationship Id="rId38" Type="http://schemas.openxmlformats.org/officeDocument/2006/relationships/image" Target="../media/image47.svg"/><Relationship Id="rId46" Type="http://schemas.openxmlformats.org/officeDocument/2006/relationships/image" Target="../media/image55.jpeg"/><Relationship Id="rId59" Type="http://schemas.openxmlformats.org/officeDocument/2006/relationships/image" Target="../media/image68.png"/><Relationship Id="rId67" Type="http://schemas.openxmlformats.org/officeDocument/2006/relationships/image" Target="../media/image76.png"/><Relationship Id="rId20" Type="http://schemas.openxmlformats.org/officeDocument/2006/relationships/image" Target="../media/image30.jpeg"/><Relationship Id="rId41" Type="http://schemas.openxmlformats.org/officeDocument/2006/relationships/image" Target="../media/image50.png"/><Relationship Id="rId54" Type="http://schemas.openxmlformats.org/officeDocument/2006/relationships/image" Target="../media/image63.png"/><Relationship Id="rId62" Type="http://schemas.openxmlformats.org/officeDocument/2006/relationships/image" Target="../media/image71.png"/><Relationship Id="rId70" Type="http://schemas.openxmlformats.org/officeDocument/2006/relationships/image" Target="../media/image79.png"/><Relationship Id="rId75" Type="http://schemas.openxmlformats.org/officeDocument/2006/relationships/image" Target="../media/image84.jpeg"/><Relationship Id="rId83" Type="http://schemas.openxmlformats.org/officeDocument/2006/relationships/hyperlink" Target="https://inc42.com/features/the-2023-face-off-how-zomato-powered-past-swiggy-in-the-food-delivery-race/" TargetMode="External"/><Relationship Id="rId1" Type="http://schemas.openxmlformats.org/officeDocument/2006/relationships/slideLayout" Target="../slideLayouts/slideLayout7.xml"/><Relationship Id="rId6" Type="http://schemas.openxmlformats.org/officeDocument/2006/relationships/image" Target="../media/image16.png"/><Relationship Id="rId15" Type="http://schemas.openxmlformats.org/officeDocument/2006/relationships/image" Target="../media/image25.png"/><Relationship Id="rId23" Type="http://schemas.openxmlformats.org/officeDocument/2006/relationships/image" Target="../media/image33.sv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svg"/><Relationship Id="rId57" Type="http://schemas.openxmlformats.org/officeDocument/2006/relationships/image" Target="../media/image66.png"/><Relationship Id="rId10" Type="http://schemas.openxmlformats.org/officeDocument/2006/relationships/image" Target="../media/image20.png"/><Relationship Id="rId31" Type="http://schemas.openxmlformats.org/officeDocument/2006/relationships/image" Target="../media/image40.sv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9.png"/><Relationship Id="rId65" Type="http://schemas.openxmlformats.org/officeDocument/2006/relationships/image" Target="../media/image74.png"/><Relationship Id="rId73" Type="http://schemas.openxmlformats.org/officeDocument/2006/relationships/image" Target="../media/image82.jpeg"/><Relationship Id="rId78" Type="http://schemas.openxmlformats.org/officeDocument/2006/relationships/image" Target="../media/image87.png"/><Relationship Id="rId81" Type="http://schemas.openxmlformats.org/officeDocument/2006/relationships/image" Target="../media/image90.svg"/><Relationship Id="rId4" Type="http://schemas.openxmlformats.org/officeDocument/2006/relationships/image" Target="../media/image14.png"/><Relationship Id="rId9"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8.png"/><Relationship Id="rId39" Type="http://schemas.openxmlformats.org/officeDocument/2006/relationships/image" Target="../media/image48.png"/><Relationship Id="rId34" Type="http://schemas.openxmlformats.org/officeDocument/2006/relationships/image" Target="../media/image43.png"/><Relationship Id="rId50" Type="http://schemas.openxmlformats.org/officeDocument/2006/relationships/image" Target="../media/image59.png"/><Relationship Id="rId55" Type="http://schemas.openxmlformats.org/officeDocument/2006/relationships/image" Target="../media/image64.png"/><Relationship Id="rId76" Type="http://schemas.openxmlformats.org/officeDocument/2006/relationships/image" Target="../media/image85.png"/><Relationship Id="rId7" Type="http://schemas.openxmlformats.org/officeDocument/2006/relationships/image" Target="../media/image17.png"/><Relationship Id="rId71" Type="http://schemas.openxmlformats.org/officeDocument/2006/relationships/image" Target="../media/image80.svg"/><Relationship Id="rId2" Type="http://schemas.openxmlformats.org/officeDocument/2006/relationships/image" Target="../media/image12.png"/><Relationship Id="rId29" Type="http://schemas.openxmlformats.org/officeDocument/2006/relationships/image" Target="../media/image38.svg"/><Relationship Id="rId24" Type="http://schemas.openxmlformats.org/officeDocument/2006/relationships/image" Target="../media/image34.png"/><Relationship Id="rId40" Type="http://schemas.openxmlformats.org/officeDocument/2006/relationships/image" Target="../media/image49.png"/><Relationship Id="rId45" Type="http://schemas.openxmlformats.org/officeDocument/2006/relationships/image" Target="../media/image54.svg"/><Relationship Id="rId66" Type="http://schemas.openxmlformats.org/officeDocument/2006/relationships/image" Target="../media/image75.svg"/></Relationships>
</file>

<file path=ppt/slides/_rels/slide3.xml.rels><?xml version="1.0" encoding="UTF-8" standalone="yes"?>
<Relationships xmlns="http://schemas.openxmlformats.org/package/2006/relationships"><Relationship Id="rId26" Type="http://schemas.openxmlformats.org/officeDocument/2006/relationships/image" Target="../media/image113.png"/><Relationship Id="rId21" Type="http://schemas.openxmlformats.org/officeDocument/2006/relationships/image" Target="../media/image108.png"/><Relationship Id="rId42" Type="http://schemas.openxmlformats.org/officeDocument/2006/relationships/image" Target="../media/image129.jpeg"/><Relationship Id="rId47" Type="http://schemas.openxmlformats.org/officeDocument/2006/relationships/image" Target="../media/image134.png"/><Relationship Id="rId63" Type="http://schemas.openxmlformats.org/officeDocument/2006/relationships/image" Target="../media/image150.svg"/><Relationship Id="rId68" Type="http://schemas.openxmlformats.org/officeDocument/2006/relationships/image" Target="../media/image155.png"/><Relationship Id="rId84" Type="http://schemas.openxmlformats.org/officeDocument/2006/relationships/image" Target="../media/image171.png"/><Relationship Id="rId89" Type="http://schemas.openxmlformats.org/officeDocument/2006/relationships/image" Target="../media/image176.png"/><Relationship Id="rId16" Type="http://schemas.openxmlformats.org/officeDocument/2006/relationships/image" Target="../media/image103.jpeg"/><Relationship Id="rId11" Type="http://schemas.openxmlformats.org/officeDocument/2006/relationships/image" Target="../media/image98.png"/><Relationship Id="rId32" Type="http://schemas.openxmlformats.org/officeDocument/2006/relationships/image" Target="../media/image119.png"/><Relationship Id="rId37" Type="http://schemas.openxmlformats.org/officeDocument/2006/relationships/image" Target="../media/image124.png"/><Relationship Id="rId53" Type="http://schemas.openxmlformats.org/officeDocument/2006/relationships/image" Target="../media/image140.svg"/><Relationship Id="rId58" Type="http://schemas.openxmlformats.org/officeDocument/2006/relationships/image" Target="../media/image145.png"/><Relationship Id="rId74" Type="http://schemas.openxmlformats.org/officeDocument/2006/relationships/image" Target="../media/image161.png"/><Relationship Id="rId79" Type="http://schemas.openxmlformats.org/officeDocument/2006/relationships/image" Target="../media/image166.svg"/><Relationship Id="rId5" Type="http://schemas.openxmlformats.org/officeDocument/2006/relationships/image" Target="../media/image92.png"/><Relationship Id="rId90" Type="http://schemas.openxmlformats.org/officeDocument/2006/relationships/image" Target="../media/image177.svg"/><Relationship Id="rId22" Type="http://schemas.openxmlformats.org/officeDocument/2006/relationships/image" Target="../media/image109.svg"/><Relationship Id="rId27" Type="http://schemas.openxmlformats.org/officeDocument/2006/relationships/image" Target="../media/image114.svg"/><Relationship Id="rId43" Type="http://schemas.openxmlformats.org/officeDocument/2006/relationships/image" Target="../media/image130.jpeg"/><Relationship Id="rId48" Type="http://schemas.openxmlformats.org/officeDocument/2006/relationships/image" Target="../media/image135.svg"/><Relationship Id="rId64" Type="http://schemas.openxmlformats.org/officeDocument/2006/relationships/image" Target="../media/image151.png"/><Relationship Id="rId69" Type="http://schemas.openxmlformats.org/officeDocument/2006/relationships/image" Target="../media/image156.svg"/><Relationship Id="rId8" Type="http://schemas.openxmlformats.org/officeDocument/2006/relationships/image" Target="../media/image95.png"/><Relationship Id="rId51" Type="http://schemas.openxmlformats.org/officeDocument/2006/relationships/image" Target="../media/image138.svg"/><Relationship Id="rId72" Type="http://schemas.openxmlformats.org/officeDocument/2006/relationships/image" Target="../media/image159.png"/><Relationship Id="rId80" Type="http://schemas.openxmlformats.org/officeDocument/2006/relationships/image" Target="../media/image167.png"/><Relationship Id="rId85" Type="http://schemas.openxmlformats.org/officeDocument/2006/relationships/image" Target="../media/image172.svg"/><Relationship Id="rId93" Type="http://schemas.openxmlformats.org/officeDocument/2006/relationships/image" Target="../media/image180.png"/><Relationship Id="rId3" Type="http://schemas.openxmlformats.org/officeDocument/2006/relationships/image" Target="../media/image12.png"/><Relationship Id="rId12" Type="http://schemas.openxmlformats.org/officeDocument/2006/relationships/image" Target="../media/image99.svg"/><Relationship Id="rId17" Type="http://schemas.openxmlformats.org/officeDocument/2006/relationships/image" Target="../media/image104.jpeg"/><Relationship Id="rId25" Type="http://schemas.openxmlformats.org/officeDocument/2006/relationships/image" Target="../media/image112.png"/><Relationship Id="rId33" Type="http://schemas.openxmlformats.org/officeDocument/2006/relationships/image" Target="../media/image120.svg"/><Relationship Id="rId38" Type="http://schemas.openxmlformats.org/officeDocument/2006/relationships/image" Target="../media/image125.svg"/><Relationship Id="rId46" Type="http://schemas.openxmlformats.org/officeDocument/2006/relationships/image" Target="../media/image133.jpeg"/><Relationship Id="rId59" Type="http://schemas.openxmlformats.org/officeDocument/2006/relationships/image" Target="../media/image146.svg"/><Relationship Id="rId67" Type="http://schemas.openxmlformats.org/officeDocument/2006/relationships/image" Target="../media/image154.svg"/><Relationship Id="rId20" Type="http://schemas.openxmlformats.org/officeDocument/2006/relationships/image" Target="../media/image107.jpeg"/><Relationship Id="rId41" Type="http://schemas.openxmlformats.org/officeDocument/2006/relationships/image" Target="../media/image128.svg"/><Relationship Id="rId54" Type="http://schemas.openxmlformats.org/officeDocument/2006/relationships/image" Target="../media/image141.svg"/><Relationship Id="rId62" Type="http://schemas.openxmlformats.org/officeDocument/2006/relationships/image" Target="../media/image149.png"/><Relationship Id="rId70" Type="http://schemas.openxmlformats.org/officeDocument/2006/relationships/image" Target="../media/image157.png"/><Relationship Id="rId75" Type="http://schemas.openxmlformats.org/officeDocument/2006/relationships/image" Target="../media/image162.svg"/><Relationship Id="rId83" Type="http://schemas.openxmlformats.org/officeDocument/2006/relationships/image" Target="../media/image170.svg"/><Relationship Id="rId88" Type="http://schemas.openxmlformats.org/officeDocument/2006/relationships/image" Target="../media/image175.svg"/><Relationship Id="rId91"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93.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svg"/><Relationship Id="rId49" Type="http://schemas.openxmlformats.org/officeDocument/2006/relationships/image" Target="../media/image136.jpeg"/><Relationship Id="rId57" Type="http://schemas.openxmlformats.org/officeDocument/2006/relationships/image" Target="../media/image144.svg"/><Relationship Id="rId10" Type="http://schemas.openxmlformats.org/officeDocument/2006/relationships/image" Target="../media/image97.svg"/><Relationship Id="rId31" Type="http://schemas.openxmlformats.org/officeDocument/2006/relationships/image" Target="../media/image118.svg"/><Relationship Id="rId44" Type="http://schemas.openxmlformats.org/officeDocument/2006/relationships/image" Target="../media/image131.jpeg"/><Relationship Id="rId52" Type="http://schemas.openxmlformats.org/officeDocument/2006/relationships/image" Target="../media/image139.png"/><Relationship Id="rId60" Type="http://schemas.openxmlformats.org/officeDocument/2006/relationships/image" Target="../media/image147.png"/><Relationship Id="rId65" Type="http://schemas.openxmlformats.org/officeDocument/2006/relationships/image" Target="../media/image152.svg"/><Relationship Id="rId73" Type="http://schemas.openxmlformats.org/officeDocument/2006/relationships/image" Target="../media/image160.svg"/><Relationship Id="rId78" Type="http://schemas.openxmlformats.org/officeDocument/2006/relationships/image" Target="../media/image165.png"/><Relationship Id="rId81" Type="http://schemas.openxmlformats.org/officeDocument/2006/relationships/image" Target="../media/image168.svg"/><Relationship Id="rId86" Type="http://schemas.openxmlformats.org/officeDocument/2006/relationships/image" Target="../media/image173.png"/><Relationship Id="rId94" Type="http://schemas.openxmlformats.org/officeDocument/2006/relationships/image" Target="../media/image181.svg"/><Relationship Id="rId4" Type="http://schemas.openxmlformats.org/officeDocument/2006/relationships/image" Target="../media/image13.svg"/><Relationship Id="rId9"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5.jpeg"/><Relationship Id="rId39" Type="http://schemas.openxmlformats.org/officeDocument/2006/relationships/image" Target="../media/image126.png"/><Relationship Id="rId34" Type="http://schemas.openxmlformats.org/officeDocument/2006/relationships/image" Target="../media/image121.svg"/><Relationship Id="rId50" Type="http://schemas.openxmlformats.org/officeDocument/2006/relationships/image" Target="../media/image137.png"/><Relationship Id="rId55" Type="http://schemas.openxmlformats.org/officeDocument/2006/relationships/image" Target="../media/image142.svg"/><Relationship Id="rId76" Type="http://schemas.openxmlformats.org/officeDocument/2006/relationships/image" Target="../media/image163.png"/><Relationship Id="rId7" Type="http://schemas.openxmlformats.org/officeDocument/2006/relationships/image" Target="../media/image94.svg"/><Relationship Id="rId71" Type="http://schemas.openxmlformats.org/officeDocument/2006/relationships/image" Target="../media/image158.svg"/><Relationship Id="rId92" Type="http://schemas.openxmlformats.org/officeDocument/2006/relationships/image" Target="../media/image179.svg"/><Relationship Id="rId2" Type="http://schemas.openxmlformats.org/officeDocument/2006/relationships/image" Target="../media/image1.jpeg"/><Relationship Id="rId29" Type="http://schemas.openxmlformats.org/officeDocument/2006/relationships/image" Target="../media/image116.svg"/><Relationship Id="rId24" Type="http://schemas.openxmlformats.org/officeDocument/2006/relationships/image" Target="../media/image111.png"/><Relationship Id="rId40" Type="http://schemas.openxmlformats.org/officeDocument/2006/relationships/image" Target="../media/image127.svg"/><Relationship Id="rId45" Type="http://schemas.openxmlformats.org/officeDocument/2006/relationships/image" Target="../media/image132.jpeg"/><Relationship Id="rId66" Type="http://schemas.openxmlformats.org/officeDocument/2006/relationships/image" Target="../media/image153.png"/><Relationship Id="rId87" Type="http://schemas.openxmlformats.org/officeDocument/2006/relationships/image" Target="../media/image174.svg"/><Relationship Id="rId61" Type="http://schemas.openxmlformats.org/officeDocument/2006/relationships/image" Target="../media/image148.svg"/><Relationship Id="rId82" Type="http://schemas.openxmlformats.org/officeDocument/2006/relationships/image" Target="../media/image169.png"/><Relationship Id="rId19" Type="http://schemas.openxmlformats.org/officeDocument/2006/relationships/image" Target="../media/image106.jpeg"/><Relationship Id="rId14" Type="http://schemas.openxmlformats.org/officeDocument/2006/relationships/image" Target="../media/image101.svg"/><Relationship Id="rId30" Type="http://schemas.openxmlformats.org/officeDocument/2006/relationships/image" Target="../media/image117.png"/><Relationship Id="rId35" Type="http://schemas.openxmlformats.org/officeDocument/2006/relationships/image" Target="../media/image122.png"/><Relationship Id="rId56" Type="http://schemas.openxmlformats.org/officeDocument/2006/relationships/image" Target="../media/image143.png"/><Relationship Id="rId77" Type="http://schemas.openxmlformats.org/officeDocument/2006/relationships/image" Target="../media/image164.svg"/></Relationships>
</file>

<file path=ppt/slides/_rels/slide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3.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189.svg"/><Relationship Id="rId5" Type="http://schemas.openxmlformats.org/officeDocument/2006/relationships/image" Target="../media/image184.png"/><Relationship Id="rId10" Type="http://schemas.openxmlformats.org/officeDocument/2006/relationships/image" Target="../media/image188.png"/><Relationship Id="rId4" Type="http://schemas.openxmlformats.org/officeDocument/2006/relationships/image" Target="../media/image4.jpeg"/><Relationship Id="rId9" Type="http://schemas.openxmlformats.org/officeDocument/2006/relationships/image" Target="../media/image187.png"/></Relationships>
</file>

<file path=ppt/slides/_rels/slide5.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199.svg"/><Relationship Id="rId18" Type="http://schemas.openxmlformats.org/officeDocument/2006/relationships/image" Target="../media/image204.png"/><Relationship Id="rId3" Type="http://schemas.openxmlformats.org/officeDocument/2006/relationships/image" Target="../media/image54.svg"/><Relationship Id="rId7" Type="http://schemas.openxmlformats.org/officeDocument/2006/relationships/image" Target="../media/image194.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53.png"/><Relationship Id="rId16"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193.svg"/><Relationship Id="rId11" Type="http://schemas.openxmlformats.org/officeDocument/2006/relationships/chart" Target="../charts/chart2.xml"/><Relationship Id="rId5" Type="http://schemas.openxmlformats.org/officeDocument/2006/relationships/image" Target="../media/image192.png"/><Relationship Id="rId15" Type="http://schemas.openxmlformats.org/officeDocument/2006/relationships/image" Target="../media/image201.svg"/><Relationship Id="rId10" Type="http://schemas.openxmlformats.org/officeDocument/2006/relationships/image" Target="../media/image197.sv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0.png"/></Relationships>
</file>

<file path=ppt/slides/_rels/slide6.xml.rels><?xml version="1.0" encoding="UTF-8" standalone="yes"?>
<Relationships xmlns="http://schemas.openxmlformats.org/package/2006/relationships"><Relationship Id="rId26" Type="http://schemas.openxmlformats.org/officeDocument/2006/relationships/image" Target="../media/image229.png"/><Relationship Id="rId21" Type="http://schemas.openxmlformats.org/officeDocument/2006/relationships/image" Target="../media/image224.png"/><Relationship Id="rId34" Type="http://schemas.openxmlformats.org/officeDocument/2006/relationships/image" Target="../media/image237.svg"/><Relationship Id="rId42" Type="http://schemas.openxmlformats.org/officeDocument/2006/relationships/image" Target="../media/image245.png"/><Relationship Id="rId47" Type="http://schemas.openxmlformats.org/officeDocument/2006/relationships/image" Target="../media/image250.svg"/><Relationship Id="rId50" Type="http://schemas.openxmlformats.org/officeDocument/2006/relationships/image" Target="../media/image253.png"/><Relationship Id="rId55" Type="http://schemas.openxmlformats.org/officeDocument/2006/relationships/image" Target="../media/image258.png"/><Relationship Id="rId63" Type="http://schemas.openxmlformats.org/officeDocument/2006/relationships/chart" Target="../charts/chart3.xml"/><Relationship Id="rId7" Type="http://schemas.openxmlformats.org/officeDocument/2006/relationships/image" Target="../media/image210.png"/><Relationship Id="rId2" Type="http://schemas.openxmlformats.org/officeDocument/2006/relationships/image" Target="../media/image205.png"/><Relationship Id="rId16" Type="http://schemas.openxmlformats.org/officeDocument/2006/relationships/image" Target="../media/image219.png"/><Relationship Id="rId29" Type="http://schemas.openxmlformats.org/officeDocument/2006/relationships/image" Target="../media/image232.svg"/><Relationship Id="rId11" Type="http://schemas.openxmlformats.org/officeDocument/2006/relationships/image" Target="../media/image214.svg"/><Relationship Id="rId24" Type="http://schemas.openxmlformats.org/officeDocument/2006/relationships/image" Target="../media/image227.svg"/><Relationship Id="rId32" Type="http://schemas.openxmlformats.org/officeDocument/2006/relationships/image" Target="../media/image235.svg"/><Relationship Id="rId37" Type="http://schemas.openxmlformats.org/officeDocument/2006/relationships/image" Target="../media/image240.png"/><Relationship Id="rId40" Type="http://schemas.openxmlformats.org/officeDocument/2006/relationships/image" Target="../media/image243.png"/><Relationship Id="rId45" Type="http://schemas.openxmlformats.org/officeDocument/2006/relationships/image" Target="../media/image248.png"/><Relationship Id="rId53" Type="http://schemas.openxmlformats.org/officeDocument/2006/relationships/image" Target="../media/image256.png"/><Relationship Id="rId58" Type="http://schemas.openxmlformats.org/officeDocument/2006/relationships/image" Target="../media/image261.svg"/><Relationship Id="rId66" Type="http://schemas.openxmlformats.org/officeDocument/2006/relationships/chart" Target="../charts/chart4.xml"/><Relationship Id="rId5" Type="http://schemas.openxmlformats.org/officeDocument/2006/relationships/image" Target="../media/image208.png"/><Relationship Id="rId61" Type="http://schemas.openxmlformats.org/officeDocument/2006/relationships/image" Target="../media/image264.png"/><Relationship Id="rId19" Type="http://schemas.openxmlformats.org/officeDocument/2006/relationships/image" Target="../media/image222.png"/><Relationship Id="rId14" Type="http://schemas.openxmlformats.org/officeDocument/2006/relationships/image" Target="../media/image217.svg"/><Relationship Id="rId22" Type="http://schemas.openxmlformats.org/officeDocument/2006/relationships/image" Target="../media/image225.svg"/><Relationship Id="rId27" Type="http://schemas.openxmlformats.org/officeDocument/2006/relationships/image" Target="../media/image230.png"/><Relationship Id="rId30" Type="http://schemas.openxmlformats.org/officeDocument/2006/relationships/image" Target="../media/image233.png"/><Relationship Id="rId35" Type="http://schemas.openxmlformats.org/officeDocument/2006/relationships/image" Target="../media/image238.png"/><Relationship Id="rId43" Type="http://schemas.openxmlformats.org/officeDocument/2006/relationships/image" Target="../media/image246.svg"/><Relationship Id="rId48" Type="http://schemas.openxmlformats.org/officeDocument/2006/relationships/image" Target="../media/image251.png"/><Relationship Id="rId56" Type="http://schemas.openxmlformats.org/officeDocument/2006/relationships/image" Target="../media/image259.svg"/><Relationship Id="rId64" Type="http://schemas.openxmlformats.org/officeDocument/2006/relationships/image" Target="../media/image266.png"/><Relationship Id="rId8" Type="http://schemas.openxmlformats.org/officeDocument/2006/relationships/image" Target="../media/image211.svg"/><Relationship Id="rId51" Type="http://schemas.openxmlformats.org/officeDocument/2006/relationships/image" Target="../media/image254.svg"/><Relationship Id="rId3" Type="http://schemas.openxmlformats.org/officeDocument/2006/relationships/image" Target="../media/image206.png"/><Relationship Id="rId12" Type="http://schemas.openxmlformats.org/officeDocument/2006/relationships/image" Target="../media/image215.png"/><Relationship Id="rId17" Type="http://schemas.openxmlformats.org/officeDocument/2006/relationships/image" Target="../media/image220.svg"/><Relationship Id="rId25" Type="http://schemas.openxmlformats.org/officeDocument/2006/relationships/image" Target="../media/image228.png"/><Relationship Id="rId33" Type="http://schemas.openxmlformats.org/officeDocument/2006/relationships/image" Target="../media/image236.png"/><Relationship Id="rId38" Type="http://schemas.openxmlformats.org/officeDocument/2006/relationships/image" Target="../media/image241.png"/><Relationship Id="rId46" Type="http://schemas.openxmlformats.org/officeDocument/2006/relationships/image" Target="../media/image249.png"/><Relationship Id="rId59" Type="http://schemas.openxmlformats.org/officeDocument/2006/relationships/image" Target="../media/image262.png"/><Relationship Id="rId20" Type="http://schemas.openxmlformats.org/officeDocument/2006/relationships/image" Target="../media/image223.svg"/><Relationship Id="rId41" Type="http://schemas.openxmlformats.org/officeDocument/2006/relationships/image" Target="../media/image244.png"/><Relationship Id="rId54" Type="http://schemas.openxmlformats.org/officeDocument/2006/relationships/image" Target="../media/image257.svg"/><Relationship Id="rId62" Type="http://schemas.openxmlformats.org/officeDocument/2006/relationships/image" Target="../media/image265.svg"/><Relationship Id="rId1" Type="http://schemas.openxmlformats.org/officeDocument/2006/relationships/slideLayout" Target="../slideLayouts/slideLayout7.xml"/><Relationship Id="rId6" Type="http://schemas.openxmlformats.org/officeDocument/2006/relationships/image" Target="../media/image209.svg"/><Relationship Id="rId15" Type="http://schemas.openxmlformats.org/officeDocument/2006/relationships/image" Target="../media/image218.svg"/><Relationship Id="rId23" Type="http://schemas.openxmlformats.org/officeDocument/2006/relationships/image" Target="../media/image226.png"/><Relationship Id="rId28" Type="http://schemas.openxmlformats.org/officeDocument/2006/relationships/image" Target="../media/image231.png"/><Relationship Id="rId36" Type="http://schemas.openxmlformats.org/officeDocument/2006/relationships/image" Target="../media/image239.svg"/><Relationship Id="rId49" Type="http://schemas.openxmlformats.org/officeDocument/2006/relationships/image" Target="../media/image252.png"/><Relationship Id="rId57" Type="http://schemas.openxmlformats.org/officeDocument/2006/relationships/image" Target="../media/image260.png"/><Relationship Id="rId10" Type="http://schemas.openxmlformats.org/officeDocument/2006/relationships/image" Target="../media/image213.png"/><Relationship Id="rId31" Type="http://schemas.openxmlformats.org/officeDocument/2006/relationships/image" Target="../media/image234.png"/><Relationship Id="rId44" Type="http://schemas.openxmlformats.org/officeDocument/2006/relationships/image" Target="../media/image247.png"/><Relationship Id="rId52" Type="http://schemas.openxmlformats.org/officeDocument/2006/relationships/image" Target="../media/image255.png"/><Relationship Id="rId60" Type="http://schemas.openxmlformats.org/officeDocument/2006/relationships/image" Target="../media/image263.png"/><Relationship Id="rId65" Type="http://schemas.openxmlformats.org/officeDocument/2006/relationships/image" Target="../media/image267.png"/><Relationship Id="rId4" Type="http://schemas.openxmlformats.org/officeDocument/2006/relationships/image" Target="../media/image207.svg"/><Relationship Id="rId9" Type="http://schemas.openxmlformats.org/officeDocument/2006/relationships/image" Target="../media/image212.svg"/><Relationship Id="rId13" Type="http://schemas.openxmlformats.org/officeDocument/2006/relationships/image" Target="../media/image216.svg"/><Relationship Id="rId18" Type="http://schemas.openxmlformats.org/officeDocument/2006/relationships/image" Target="../media/image221.png"/><Relationship Id="rId39" Type="http://schemas.openxmlformats.org/officeDocument/2006/relationships/image" Target="../media/image242.svg"/></Relationships>
</file>

<file path=ppt/slides/_rels/slide7.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2.jpeg"/><Relationship Id="rId2" Type="http://schemas.openxmlformats.org/officeDocument/2006/relationships/image" Target="../media/image268.jpeg"/><Relationship Id="rId1" Type="http://schemas.openxmlformats.org/officeDocument/2006/relationships/slideLayout" Target="../slideLayouts/slideLayout7.xml"/><Relationship Id="rId6" Type="http://schemas.openxmlformats.org/officeDocument/2006/relationships/image" Target="../media/image271.jpeg"/><Relationship Id="rId5" Type="http://schemas.openxmlformats.org/officeDocument/2006/relationships/image" Target="../media/image270.png"/><Relationship Id="rId4" Type="http://schemas.openxmlformats.org/officeDocument/2006/relationships/hyperlink" Target="https://dribbble.com/shots/22349756-Rating-and-Review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0"/>
            <a:ext cx="12268200" cy="6934200"/>
          </a:xfrm>
          <a:custGeom>
            <a:avLst/>
            <a:gdLst/>
            <a:ahLst/>
            <a:cxnLst/>
            <a:rect l="l" t="t" r="r" b="b"/>
            <a:pathLst>
              <a:path w="12192000" h="6856476">
                <a:moveTo>
                  <a:pt x="0" y="0"/>
                </a:moveTo>
                <a:lnTo>
                  <a:pt x="12192000" y="0"/>
                </a:lnTo>
                <a:lnTo>
                  <a:pt x="12192000" y="6856476"/>
                </a:lnTo>
                <a:lnTo>
                  <a:pt x="0" y="6856476"/>
                </a:lnTo>
                <a:lnTo>
                  <a:pt x="0" y="0"/>
                </a:lnTo>
                <a:close/>
              </a:path>
            </a:pathLst>
          </a:custGeom>
          <a:blipFill>
            <a:blip r:embed="rId2"/>
            <a:stretch>
              <a:fillRect/>
            </a:stretch>
          </a:blipFill>
        </p:spPr>
        <p:txBody>
          <a:bodyPr/>
          <a:lstStyle/>
          <a:p>
            <a:endParaRPr lang="en-US" dirty="0"/>
          </a:p>
        </p:txBody>
      </p:sp>
      <p:sp>
        <p:nvSpPr>
          <p:cNvPr id="6" name="Freeform 6"/>
          <p:cNvSpPr/>
          <p:nvPr/>
        </p:nvSpPr>
        <p:spPr>
          <a:xfrm>
            <a:off x="9055608" y="722376"/>
            <a:ext cx="783336" cy="784860"/>
          </a:xfrm>
          <a:custGeom>
            <a:avLst/>
            <a:gdLst/>
            <a:ahLst/>
            <a:cxnLst/>
            <a:rect l="l" t="t" r="r" b="b"/>
            <a:pathLst>
              <a:path w="783336" h="784860">
                <a:moveTo>
                  <a:pt x="0" y="0"/>
                </a:moveTo>
                <a:lnTo>
                  <a:pt x="783336" y="0"/>
                </a:lnTo>
                <a:lnTo>
                  <a:pt x="783336" y="784860"/>
                </a:lnTo>
                <a:lnTo>
                  <a:pt x="0" y="784860"/>
                </a:lnTo>
                <a:lnTo>
                  <a:pt x="0" y="0"/>
                </a:lnTo>
                <a:close/>
              </a:path>
            </a:pathLst>
          </a:custGeom>
          <a:blipFill>
            <a:blip r:embed="rId3"/>
            <a:stretch>
              <a:fillRect/>
            </a:stretch>
          </a:blipFill>
        </p:spPr>
      </p:sp>
      <p:sp>
        <p:nvSpPr>
          <p:cNvPr id="7" name="Freeform 7"/>
          <p:cNvSpPr/>
          <p:nvPr/>
        </p:nvSpPr>
        <p:spPr>
          <a:xfrm>
            <a:off x="7388352" y="324612"/>
            <a:ext cx="1578864" cy="1575816"/>
          </a:xfrm>
          <a:custGeom>
            <a:avLst/>
            <a:gdLst/>
            <a:ahLst/>
            <a:cxnLst/>
            <a:rect l="l" t="t" r="r" b="b"/>
            <a:pathLst>
              <a:path w="1578864" h="1575816">
                <a:moveTo>
                  <a:pt x="0" y="0"/>
                </a:moveTo>
                <a:lnTo>
                  <a:pt x="1578864" y="0"/>
                </a:lnTo>
                <a:lnTo>
                  <a:pt x="1578864" y="1575816"/>
                </a:lnTo>
                <a:lnTo>
                  <a:pt x="0" y="1575816"/>
                </a:lnTo>
                <a:lnTo>
                  <a:pt x="0" y="0"/>
                </a:lnTo>
                <a:close/>
              </a:path>
            </a:pathLst>
          </a:custGeom>
          <a:blipFill>
            <a:blip r:embed="rId4"/>
            <a:stretch>
              <a:fillRect/>
            </a:stretch>
          </a:blipFill>
        </p:spPr>
      </p:sp>
      <p:grpSp>
        <p:nvGrpSpPr>
          <p:cNvPr id="8" name="Group 8"/>
          <p:cNvGrpSpPr>
            <a:grpSpLocks noChangeAspect="1"/>
          </p:cNvGrpSpPr>
          <p:nvPr/>
        </p:nvGrpSpPr>
        <p:grpSpPr>
          <a:xfrm>
            <a:off x="7466933" y="366875"/>
            <a:ext cx="1424940" cy="1421892"/>
            <a:chOff x="0" y="0"/>
            <a:chExt cx="1899920" cy="1895856"/>
          </a:xfrm>
        </p:grpSpPr>
        <p:sp>
          <p:nvSpPr>
            <p:cNvPr id="9" name="Freeform 9"/>
            <p:cNvSpPr/>
            <p:nvPr/>
          </p:nvSpPr>
          <p:spPr>
            <a:xfrm>
              <a:off x="0" y="0"/>
              <a:ext cx="1899920" cy="1895856"/>
            </a:xfrm>
            <a:custGeom>
              <a:avLst/>
              <a:gdLst/>
              <a:ahLst/>
              <a:cxnLst/>
              <a:rect l="l" t="t" r="r" b="b"/>
              <a:pathLst>
                <a:path w="1899920" h="1895856">
                  <a:moveTo>
                    <a:pt x="949071" y="0"/>
                  </a:moveTo>
                  <a:cubicBezTo>
                    <a:pt x="424942" y="508"/>
                    <a:pt x="0" y="424688"/>
                    <a:pt x="0" y="947928"/>
                  </a:cubicBezTo>
                  <a:cubicBezTo>
                    <a:pt x="0" y="1471549"/>
                    <a:pt x="425323" y="1895856"/>
                    <a:pt x="949960" y="1895856"/>
                  </a:cubicBezTo>
                  <a:cubicBezTo>
                    <a:pt x="1474343" y="1895856"/>
                    <a:pt x="1899539" y="1471930"/>
                    <a:pt x="1899920" y="948690"/>
                  </a:cubicBezTo>
                  <a:lnTo>
                    <a:pt x="1899920" y="948690"/>
                  </a:lnTo>
                  <a:lnTo>
                    <a:pt x="1899920" y="947674"/>
                  </a:lnTo>
                  <a:lnTo>
                    <a:pt x="1899920" y="947674"/>
                  </a:lnTo>
                  <a:cubicBezTo>
                    <a:pt x="1899793" y="424434"/>
                    <a:pt x="1474978" y="508"/>
                    <a:pt x="950849" y="0"/>
                  </a:cubicBezTo>
                  <a:close/>
                </a:path>
              </a:pathLst>
            </a:custGeom>
            <a:blipFill>
              <a:blip r:embed="rId5"/>
              <a:stretch>
                <a:fillRect/>
              </a:stretch>
            </a:blipFill>
          </p:spPr>
        </p:sp>
      </p:grpSp>
      <p:sp>
        <p:nvSpPr>
          <p:cNvPr id="10" name="Freeform 10"/>
          <p:cNvSpPr/>
          <p:nvPr/>
        </p:nvSpPr>
        <p:spPr>
          <a:xfrm>
            <a:off x="7045452" y="4779264"/>
            <a:ext cx="2010156" cy="441960"/>
          </a:xfrm>
          <a:custGeom>
            <a:avLst/>
            <a:gdLst/>
            <a:ahLst/>
            <a:cxnLst/>
            <a:rect l="l" t="t" r="r" b="b"/>
            <a:pathLst>
              <a:path w="2010156" h="441960">
                <a:moveTo>
                  <a:pt x="0" y="0"/>
                </a:moveTo>
                <a:lnTo>
                  <a:pt x="2010156" y="0"/>
                </a:lnTo>
                <a:lnTo>
                  <a:pt x="2010156" y="441960"/>
                </a:lnTo>
                <a:lnTo>
                  <a:pt x="0" y="441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981949" y="4203097"/>
            <a:ext cx="1658464" cy="476383"/>
          </a:xfrm>
          <a:custGeom>
            <a:avLst/>
            <a:gdLst/>
            <a:ahLst/>
            <a:cxnLst/>
            <a:rect l="l" t="t" r="r" b="b"/>
            <a:pathLst>
              <a:path w="1658464" h="476383">
                <a:moveTo>
                  <a:pt x="0" y="0"/>
                </a:moveTo>
                <a:lnTo>
                  <a:pt x="1658464" y="0"/>
                </a:lnTo>
                <a:lnTo>
                  <a:pt x="1658464" y="476383"/>
                </a:lnTo>
                <a:lnTo>
                  <a:pt x="0" y="476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9922764" y="353568"/>
            <a:ext cx="1568196" cy="1568196"/>
          </a:xfrm>
          <a:custGeom>
            <a:avLst/>
            <a:gdLst/>
            <a:ahLst/>
            <a:cxnLst/>
            <a:rect l="l" t="t" r="r" b="b"/>
            <a:pathLst>
              <a:path w="1568196" h="1568196">
                <a:moveTo>
                  <a:pt x="0" y="0"/>
                </a:moveTo>
                <a:lnTo>
                  <a:pt x="1568196" y="0"/>
                </a:lnTo>
                <a:lnTo>
                  <a:pt x="1568196" y="1568196"/>
                </a:lnTo>
                <a:lnTo>
                  <a:pt x="0" y="1568196"/>
                </a:lnTo>
                <a:lnTo>
                  <a:pt x="0" y="0"/>
                </a:lnTo>
                <a:close/>
              </a:path>
            </a:pathLst>
          </a:custGeom>
          <a:blipFill>
            <a:blip r:embed="rId10"/>
            <a:stretch>
              <a:fillRect/>
            </a:stretch>
          </a:blipFill>
        </p:spPr>
      </p:sp>
      <p:grpSp>
        <p:nvGrpSpPr>
          <p:cNvPr id="13" name="Group 13"/>
          <p:cNvGrpSpPr>
            <a:grpSpLocks noChangeAspect="1"/>
          </p:cNvGrpSpPr>
          <p:nvPr/>
        </p:nvGrpSpPr>
        <p:grpSpPr>
          <a:xfrm>
            <a:off x="10002012" y="432816"/>
            <a:ext cx="1414272" cy="1414272"/>
            <a:chOff x="0" y="0"/>
            <a:chExt cx="1885696" cy="1885696"/>
          </a:xfrm>
        </p:grpSpPr>
        <p:sp>
          <p:nvSpPr>
            <p:cNvPr id="14" name="Freeform 14"/>
            <p:cNvSpPr/>
            <p:nvPr/>
          </p:nvSpPr>
          <p:spPr>
            <a:xfrm>
              <a:off x="0" y="0"/>
              <a:ext cx="1885696" cy="1885696"/>
            </a:xfrm>
            <a:custGeom>
              <a:avLst/>
              <a:gdLst/>
              <a:ahLst/>
              <a:cxnLst/>
              <a:rect l="l" t="t" r="r" b="b"/>
              <a:pathLst>
                <a:path w="1885696" h="1885696">
                  <a:moveTo>
                    <a:pt x="942086" y="0"/>
                  </a:moveTo>
                  <a:cubicBezTo>
                    <a:pt x="421767" y="381"/>
                    <a:pt x="0" y="422402"/>
                    <a:pt x="0" y="942848"/>
                  </a:cubicBezTo>
                  <a:cubicBezTo>
                    <a:pt x="0" y="1463548"/>
                    <a:pt x="422148" y="1885696"/>
                    <a:pt x="942848" y="1885696"/>
                  </a:cubicBezTo>
                  <a:cubicBezTo>
                    <a:pt x="1463548" y="1885696"/>
                    <a:pt x="1885696" y="1463548"/>
                    <a:pt x="1885696" y="942848"/>
                  </a:cubicBezTo>
                  <a:cubicBezTo>
                    <a:pt x="1885696" y="422402"/>
                    <a:pt x="1463929" y="381"/>
                    <a:pt x="943610" y="0"/>
                  </a:cubicBezTo>
                  <a:close/>
                </a:path>
              </a:pathLst>
            </a:custGeom>
            <a:blipFill>
              <a:blip r:embed="rId11"/>
              <a:stretch>
                <a:fillRect/>
              </a:stretch>
            </a:blipFill>
          </p:spPr>
        </p:sp>
      </p:grpSp>
      <p:sp>
        <p:nvSpPr>
          <p:cNvPr id="20" name="TextBox 20"/>
          <p:cNvSpPr txBox="1"/>
          <p:nvPr/>
        </p:nvSpPr>
        <p:spPr>
          <a:xfrm>
            <a:off x="6978653" y="2109768"/>
            <a:ext cx="4934502" cy="2154436"/>
          </a:xfrm>
          <a:prstGeom prst="rect">
            <a:avLst/>
          </a:prstGeom>
        </p:spPr>
        <p:txBody>
          <a:bodyPr lIns="0" tIns="0" rIns="0" bIns="0" rtlCol="0" anchor="t">
            <a:spAutoFit/>
          </a:bodyPr>
          <a:lstStyle/>
          <a:p>
            <a:pPr algn="l">
              <a:lnSpc>
                <a:spcPts val="3917"/>
              </a:lnSpc>
            </a:pPr>
            <a:r>
              <a:rPr lang="en-US" sz="2798" b="1" spc="2" dirty="0">
                <a:solidFill>
                  <a:schemeClr val="bg1"/>
                </a:solidFill>
                <a:latin typeface="Calibri (MS) Bold"/>
                <a:ea typeface="Calibri (MS) Bold"/>
                <a:cs typeface="Calibri (MS) Bold"/>
                <a:sym typeface="Calibri (MS) Bold"/>
              </a:rPr>
              <a:t>Case Study</a:t>
            </a:r>
          </a:p>
          <a:p>
            <a:pPr algn="l">
              <a:lnSpc>
                <a:spcPts val="4322"/>
              </a:lnSpc>
            </a:pPr>
            <a:r>
              <a:rPr lang="en-US" sz="3602" b="1" dirty="0">
                <a:solidFill>
                  <a:srgbClr val="FFFFFF"/>
                </a:solidFill>
                <a:latin typeface="Calibri (MS)"/>
                <a:ea typeface="Calibri (MS)"/>
                <a:cs typeface="Calibri (MS)"/>
                <a:sym typeface="Calibri (MS)"/>
              </a:rPr>
              <a:t>Increasing</a:t>
            </a:r>
            <a:r>
              <a:rPr lang="en-US" sz="3602" dirty="0">
                <a:solidFill>
                  <a:srgbClr val="FFFFFF"/>
                </a:solidFill>
                <a:latin typeface="Calibri (MS)"/>
                <a:ea typeface="Calibri (MS)"/>
                <a:cs typeface="Calibri (MS)"/>
                <a:sym typeface="Calibri (MS)"/>
              </a:rPr>
              <a:t> </a:t>
            </a:r>
            <a:r>
              <a:rPr lang="en-US" sz="3602" b="1" dirty="0">
                <a:solidFill>
                  <a:srgbClr val="FFFFFF"/>
                </a:solidFill>
                <a:latin typeface="Calibri (MS) Bold"/>
                <a:ea typeface="Calibri (MS) Bold"/>
                <a:cs typeface="Calibri (MS) Bold"/>
                <a:sym typeface="Calibri (MS) Bold"/>
              </a:rPr>
              <a:t>the number of customer text reviews in the food delivery vertical</a:t>
            </a:r>
          </a:p>
        </p:txBody>
      </p:sp>
      <p:sp>
        <p:nvSpPr>
          <p:cNvPr id="21" name="TextBox 21"/>
          <p:cNvSpPr txBox="1"/>
          <p:nvPr/>
        </p:nvSpPr>
        <p:spPr>
          <a:xfrm>
            <a:off x="7240267" y="4799419"/>
            <a:ext cx="1651606" cy="337144"/>
          </a:xfrm>
          <a:prstGeom prst="rect">
            <a:avLst/>
          </a:prstGeom>
        </p:spPr>
        <p:txBody>
          <a:bodyPr lIns="0" tIns="0" rIns="0" bIns="0" rtlCol="0" anchor="t">
            <a:spAutoFit/>
          </a:bodyPr>
          <a:lstStyle/>
          <a:p>
            <a:pPr algn="l">
              <a:lnSpc>
                <a:spcPts val="2805"/>
              </a:lnSpc>
            </a:pPr>
            <a:r>
              <a:rPr lang="en-US" sz="2004" b="1" dirty="0">
                <a:solidFill>
                  <a:srgbClr val="000000"/>
                </a:solidFill>
                <a:latin typeface="Calibri (MS) Bold"/>
                <a:ea typeface="Calibri (MS) Bold"/>
                <a:cs typeface="Calibri (MS) Bold"/>
                <a:sym typeface="Calibri (MS) Bold"/>
              </a:rPr>
              <a:t>Milestone -2</a:t>
            </a:r>
          </a:p>
        </p:txBody>
      </p:sp>
      <p:sp>
        <p:nvSpPr>
          <p:cNvPr id="22" name="TextBox 22"/>
          <p:cNvSpPr txBox="1"/>
          <p:nvPr/>
        </p:nvSpPr>
        <p:spPr>
          <a:xfrm>
            <a:off x="7139639" y="5495224"/>
            <a:ext cx="4434078" cy="408317"/>
          </a:xfrm>
          <a:prstGeom prst="rect">
            <a:avLst/>
          </a:prstGeom>
        </p:spPr>
        <p:txBody>
          <a:bodyPr lIns="0" tIns="0" rIns="0" bIns="0" rtlCol="0" anchor="t">
            <a:spAutoFit/>
          </a:bodyPr>
          <a:lstStyle/>
          <a:p>
            <a:pPr algn="l">
              <a:lnSpc>
                <a:spcPts val="3363"/>
              </a:lnSpc>
            </a:pPr>
            <a:r>
              <a:rPr lang="en-US" sz="2402" b="1" i="1" dirty="0">
                <a:solidFill>
                  <a:schemeClr val="bg1"/>
                </a:solidFill>
                <a:latin typeface="Calibri (MS) Bold Italics"/>
                <a:ea typeface="Calibri (MS) Bold Italics"/>
                <a:cs typeface="Calibri (MS) Bold Italics"/>
                <a:sym typeface="Calibri (MS) Bold Italics"/>
              </a:rPr>
              <a:t>Do you write review of your food ?</a:t>
            </a:r>
          </a:p>
        </p:txBody>
      </p:sp>
      <p:pic>
        <p:nvPicPr>
          <p:cNvPr id="36" name="Picture 35">
            <a:extLst>
              <a:ext uri="{FF2B5EF4-FFF2-40B4-BE49-F238E27FC236}">
                <a16:creationId xmlns:a16="http://schemas.microsoft.com/office/drawing/2014/main" id="{4B33033E-F402-F259-C1F2-ABF3D0E5BBF0}"/>
              </a:ext>
            </a:extLst>
          </p:cNvPr>
          <p:cNvPicPr>
            <a:picLocks noChangeAspect="1"/>
          </p:cNvPicPr>
          <p:nvPr/>
        </p:nvPicPr>
        <p:blipFill>
          <a:blip r:embed="rId12"/>
          <a:stretch>
            <a:fillRect/>
          </a:stretch>
        </p:blipFill>
        <p:spPr>
          <a:xfrm>
            <a:off x="-21971" y="-76200"/>
            <a:ext cx="6746495" cy="6934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503"/>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3068" y="272796"/>
            <a:ext cx="11865864" cy="3732276"/>
          </a:xfrm>
          <a:custGeom>
            <a:avLst/>
            <a:gdLst/>
            <a:ahLst/>
            <a:cxnLst/>
            <a:rect l="l" t="t" r="r" b="b"/>
            <a:pathLst>
              <a:path w="11865864" h="3732276">
                <a:moveTo>
                  <a:pt x="0" y="0"/>
                </a:moveTo>
                <a:lnTo>
                  <a:pt x="11865864" y="0"/>
                </a:lnTo>
                <a:lnTo>
                  <a:pt x="11865864" y="3732276"/>
                </a:lnTo>
                <a:lnTo>
                  <a:pt x="0" y="373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364980" y="2825486"/>
            <a:ext cx="2328672" cy="1079002"/>
          </a:xfrm>
          <a:custGeom>
            <a:avLst/>
            <a:gdLst/>
            <a:ahLst/>
            <a:cxnLst/>
            <a:rect l="l" t="t" r="r" b="b"/>
            <a:pathLst>
              <a:path w="2328672" h="1079002">
                <a:moveTo>
                  <a:pt x="0" y="0"/>
                </a:moveTo>
                <a:lnTo>
                  <a:pt x="2328672" y="0"/>
                </a:lnTo>
                <a:lnTo>
                  <a:pt x="2328672" y="1079002"/>
                </a:lnTo>
                <a:lnTo>
                  <a:pt x="0" y="1079002"/>
                </a:lnTo>
                <a:lnTo>
                  <a:pt x="0" y="0"/>
                </a:lnTo>
                <a:close/>
              </a:path>
            </a:pathLst>
          </a:custGeom>
          <a:blipFill>
            <a:blip r:embed="rId6"/>
            <a:stretch>
              <a:fillRect/>
            </a:stretch>
          </a:blipFill>
        </p:spPr>
      </p:sp>
      <p:sp>
        <p:nvSpPr>
          <p:cNvPr id="6" name="Freeform 6"/>
          <p:cNvSpPr/>
          <p:nvPr/>
        </p:nvSpPr>
        <p:spPr>
          <a:xfrm>
            <a:off x="9390888" y="2851404"/>
            <a:ext cx="2226564" cy="976884"/>
          </a:xfrm>
          <a:custGeom>
            <a:avLst/>
            <a:gdLst/>
            <a:ahLst/>
            <a:cxnLst/>
            <a:rect l="l" t="t" r="r" b="b"/>
            <a:pathLst>
              <a:path w="2226564" h="976884">
                <a:moveTo>
                  <a:pt x="0" y="0"/>
                </a:moveTo>
                <a:lnTo>
                  <a:pt x="2226564" y="0"/>
                </a:lnTo>
                <a:lnTo>
                  <a:pt x="2226564" y="976884"/>
                </a:lnTo>
                <a:lnTo>
                  <a:pt x="0" y="976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a:grpSpLocks noChangeAspect="1"/>
          </p:cNvGrpSpPr>
          <p:nvPr/>
        </p:nvGrpSpPr>
        <p:grpSpPr>
          <a:xfrm>
            <a:off x="7018020" y="2823972"/>
            <a:ext cx="1894332" cy="1091184"/>
            <a:chOff x="0" y="0"/>
            <a:chExt cx="2525776" cy="1454912"/>
          </a:xfrm>
        </p:grpSpPr>
        <p:sp>
          <p:nvSpPr>
            <p:cNvPr id="8" name="Freeform 8"/>
            <p:cNvSpPr/>
            <p:nvPr/>
          </p:nvSpPr>
          <p:spPr>
            <a:xfrm>
              <a:off x="0" y="0"/>
              <a:ext cx="2525776" cy="1454912"/>
            </a:xfrm>
            <a:custGeom>
              <a:avLst/>
              <a:gdLst/>
              <a:ahLst/>
              <a:cxnLst/>
              <a:rect l="l" t="t" r="r" b="b"/>
              <a:pathLst>
                <a:path w="2525776" h="1454912">
                  <a:moveTo>
                    <a:pt x="2299081" y="42672"/>
                  </a:moveTo>
                  <a:cubicBezTo>
                    <a:pt x="2363724" y="42672"/>
                    <a:pt x="2416048" y="94996"/>
                    <a:pt x="2416048" y="159639"/>
                  </a:cubicBezTo>
                  <a:lnTo>
                    <a:pt x="2416048" y="1228217"/>
                  </a:lnTo>
                  <a:cubicBezTo>
                    <a:pt x="2416048" y="1292860"/>
                    <a:pt x="2363724" y="1345184"/>
                    <a:pt x="2299081" y="1345184"/>
                  </a:cubicBezTo>
                  <a:lnTo>
                    <a:pt x="159639" y="1345184"/>
                  </a:lnTo>
                  <a:cubicBezTo>
                    <a:pt x="94996" y="1345184"/>
                    <a:pt x="42672" y="1292860"/>
                    <a:pt x="42672" y="1228217"/>
                  </a:cubicBezTo>
                  <a:lnTo>
                    <a:pt x="42672" y="159639"/>
                  </a:lnTo>
                  <a:cubicBezTo>
                    <a:pt x="42672" y="94996"/>
                    <a:pt x="94996" y="42672"/>
                    <a:pt x="159639" y="42672"/>
                  </a:cubicBezTo>
                  <a:close/>
                  <a:moveTo>
                    <a:pt x="0" y="0"/>
                  </a:moveTo>
                  <a:lnTo>
                    <a:pt x="0" y="1454912"/>
                  </a:lnTo>
                  <a:lnTo>
                    <a:pt x="2525776" y="1454912"/>
                  </a:lnTo>
                  <a:lnTo>
                    <a:pt x="2525776" y="0"/>
                  </a:lnTo>
                  <a:close/>
                </a:path>
              </a:pathLst>
            </a:custGeom>
            <a:blipFill>
              <a:blip r:embed="rId9"/>
              <a:stretch>
                <a:fillRect/>
              </a:stretch>
            </a:blipFill>
          </p:spPr>
        </p:sp>
      </p:grpSp>
      <p:sp>
        <p:nvSpPr>
          <p:cNvPr id="9" name="Freeform 9"/>
          <p:cNvSpPr/>
          <p:nvPr/>
        </p:nvSpPr>
        <p:spPr>
          <a:xfrm>
            <a:off x="6980177" y="2786129"/>
            <a:ext cx="1919735" cy="1116587"/>
          </a:xfrm>
          <a:custGeom>
            <a:avLst/>
            <a:gdLst/>
            <a:ahLst/>
            <a:cxnLst/>
            <a:rect l="l" t="t" r="r" b="b"/>
            <a:pathLst>
              <a:path w="1919735" h="1116587">
                <a:moveTo>
                  <a:pt x="0" y="0"/>
                </a:moveTo>
                <a:lnTo>
                  <a:pt x="1919735" y="0"/>
                </a:lnTo>
                <a:lnTo>
                  <a:pt x="1919735" y="1116587"/>
                </a:lnTo>
                <a:lnTo>
                  <a:pt x="0" y="11165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a:grpSpLocks noChangeAspect="1"/>
          </p:cNvGrpSpPr>
          <p:nvPr/>
        </p:nvGrpSpPr>
        <p:grpSpPr>
          <a:xfrm>
            <a:off x="4690872" y="2820924"/>
            <a:ext cx="1591056" cy="1091184"/>
            <a:chOff x="0" y="0"/>
            <a:chExt cx="2121408" cy="1454912"/>
          </a:xfrm>
        </p:grpSpPr>
        <p:sp>
          <p:nvSpPr>
            <p:cNvPr id="11" name="Freeform 11"/>
            <p:cNvSpPr/>
            <p:nvPr/>
          </p:nvSpPr>
          <p:spPr>
            <a:xfrm>
              <a:off x="0" y="0"/>
              <a:ext cx="2121408" cy="1454912"/>
            </a:xfrm>
            <a:custGeom>
              <a:avLst/>
              <a:gdLst/>
              <a:ahLst/>
              <a:cxnLst/>
              <a:rect l="l" t="t" r="r" b="b"/>
              <a:pathLst>
                <a:path w="2121408" h="1454912">
                  <a:moveTo>
                    <a:pt x="1894713" y="42672"/>
                  </a:moveTo>
                  <a:cubicBezTo>
                    <a:pt x="1959356" y="42672"/>
                    <a:pt x="2011680" y="94996"/>
                    <a:pt x="2011680" y="159639"/>
                  </a:cubicBezTo>
                  <a:lnTo>
                    <a:pt x="2011680" y="1228217"/>
                  </a:lnTo>
                  <a:cubicBezTo>
                    <a:pt x="2011680" y="1292860"/>
                    <a:pt x="1959356" y="1345184"/>
                    <a:pt x="1894713" y="1345184"/>
                  </a:cubicBezTo>
                  <a:lnTo>
                    <a:pt x="159639" y="1345184"/>
                  </a:lnTo>
                  <a:cubicBezTo>
                    <a:pt x="94996" y="1345184"/>
                    <a:pt x="42672" y="1292860"/>
                    <a:pt x="42672" y="1228217"/>
                  </a:cubicBezTo>
                  <a:lnTo>
                    <a:pt x="42672" y="159639"/>
                  </a:lnTo>
                  <a:cubicBezTo>
                    <a:pt x="42672" y="94996"/>
                    <a:pt x="94996" y="42672"/>
                    <a:pt x="159639" y="42672"/>
                  </a:cubicBezTo>
                  <a:close/>
                  <a:moveTo>
                    <a:pt x="0" y="0"/>
                  </a:moveTo>
                  <a:lnTo>
                    <a:pt x="0" y="1454912"/>
                  </a:lnTo>
                  <a:lnTo>
                    <a:pt x="2121408" y="1454912"/>
                  </a:lnTo>
                  <a:lnTo>
                    <a:pt x="2121408" y="0"/>
                  </a:lnTo>
                  <a:close/>
                </a:path>
              </a:pathLst>
            </a:custGeom>
            <a:blipFill>
              <a:blip r:embed="rId12"/>
              <a:stretch>
                <a:fillRect/>
              </a:stretch>
            </a:blipFill>
          </p:spPr>
        </p:sp>
      </p:grpSp>
      <p:sp>
        <p:nvSpPr>
          <p:cNvPr id="12" name="Freeform 12"/>
          <p:cNvSpPr/>
          <p:nvPr/>
        </p:nvSpPr>
        <p:spPr>
          <a:xfrm>
            <a:off x="4653029" y="2783081"/>
            <a:ext cx="1616459" cy="1116587"/>
          </a:xfrm>
          <a:custGeom>
            <a:avLst/>
            <a:gdLst/>
            <a:ahLst/>
            <a:cxnLst/>
            <a:rect l="l" t="t" r="r" b="b"/>
            <a:pathLst>
              <a:path w="1616459" h="1116587">
                <a:moveTo>
                  <a:pt x="0" y="0"/>
                </a:moveTo>
                <a:lnTo>
                  <a:pt x="1616459" y="0"/>
                </a:lnTo>
                <a:lnTo>
                  <a:pt x="1616459" y="1116587"/>
                </a:lnTo>
                <a:lnTo>
                  <a:pt x="0" y="11165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3" name="Group 13"/>
          <p:cNvGrpSpPr>
            <a:grpSpLocks noChangeAspect="1"/>
          </p:cNvGrpSpPr>
          <p:nvPr/>
        </p:nvGrpSpPr>
        <p:grpSpPr>
          <a:xfrm>
            <a:off x="361188" y="2819400"/>
            <a:ext cx="1592580" cy="1091184"/>
            <a:chOff x="0" y="0"/>
            <a:chExt cx="2123440" cy="1454912"/>
          </a:xfrm>
        </p:grpSpPr>
        <p:sp>
          <p:nvSpPr>
            <p:cNvPr id="14" name="Freeform 14"/>
            <p:cNvSpPr/>
            <p:nvPr/>
          </p:nvSpPr>
          <p:spPr>
            <a:xfrm>
              <a:off x="0" y="0"/>
              <a:ext cx="2123440" cy="1454912"/>
            </a:xfrm>
            <a:custGeom>
              <a:avLst/>
              <a:gdLst/>
              <a:ahLst/>
              <a:cxnLst/>
              <a:rect l="l" t="t" r="r" b="b"/>
              <a:pathLst>
                <a:path w="2123440" h="1454912">
                  <a:moveTo>
                    <a:pt x="1896745" y="42672"/>
                  </a:moveTo>
                  <a:cubicBezTo>
                    <a:pt x="1961388" y="42672"/>
                    <a:pt x="2013712" y="94996"/>
                    <a:pt x="2013712" y="159639"/>
                  </a:cubicBezTo>
                  <a:lnTo>
                    <a:pt x="2013712" y="1228217"/>
                  </a:lnTo>
                  <a:cubicBezTo>
                    <a:pt x="2013712" y="1292860"/>
                    <a:pt x="1961388" y="1345184"/>
                    <a:pt x="1896745" y="1345184"/>
                  </a:cubicBezTo>
                  <a:lnTo>
                    <a:pt x="159639" y="1345184"/>
                  </a:lnTo>
                  <a:cubicBezTo>
                    <a:pt x="94996" y="1345184"/>
                    <a:pt x="42672" y="1292860"/>
                    <a:pt x="42672" y="1228217"/>
                  </a:cubicBezTo>
                  <a:lnTo>
                    <a:pt x="42672" y="159639"/>
                  </a:lnTo>
                  <a:cubicBezTo>
                    <a:pt x="42672" y="94996"/>
                    <a:pt x="94996" y="42672"/>
                    <a:pt x="159639" y="42672"/>
                  </a:cubicBezTo>
                  <a:close/>
                  <a:moveTo>
                    <a:pt x="0" y="0"/>
                  </a:moveTo>
                  <a:lnTo>
                    <a:pt x="0" y="1454912"/>
                  </a:lnTo>
                  <a:lnTo>
                    <a:pt x="2123440" y="1454912"/>
                  </a:lnTo>
                  <a:lnTo>
                    <a:pt x="2123440" y="0"/>
                  </a:lnTo>
                  <a:close/>
                </a:path>
              </a:pathLst>
            </a:custGeom>
            <a:blipFill>
              <a:blip r:embed="rId15"/>
              <a:stretch>
                <a:fillRect/>
              </a:stretch>
            </a:blipFill>
          </p:spPr>
        </p:sp>
      </p:grpSp>
      <p:sp>
        <p:nvSpPr>
          <p:cNvPr id="15" name="Freeform 15"/>
          <p:cNvSpPr/>
          <p:nvPr/>
        </p:nvSpPr>
        <p:spPr>
          <a:xfrm>
            <a:off x="323345" y="2781557"/>
            <a:ext cx="1617983" cy="1116587"/>
          </a:xfrm>
          <a:custGeom>
            <a:avLst/>
            <a:gdLst/>
            <a:ahLst/>
            <a:cxnLst/>
            <a:rect l="l" t="t" r="r" b="b"/>
            <a:pathLst>
              <a:path w="1617983" h="1116587">
                <a:moveTo>
                  <a:pt x="0" y="0"/>
                </a:moveTo>
                <a:lnTo>
                  <a:pt x="1617983" y="0"/>
                </a:lnTo>
                <a:lnTo>
                  <a:pt x="1617983" y="1116587"/>
                </a:lnTo>
                <a:lnTo>
                  <a:pt x="0" y="11165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Freeform 16"/>
          <p:cNvSpPr/>
          <p:nvPr/>
        </p:nvSpPr>
        <p:spPr>
          <a:xfrm>
            <a:off x="2583180" y="1139952"/>
            <a:ext cx="771916" cy="1315974"/>
          </a:xfrm>
          <a:custGeom>
            <a:avLst/>
            <a:gdLst/>
            <a:ahLst/>
            <a:cxnLst/>
            <a:rect l="l" t="t" r="r" b="b"/>
            <a:pathLst>
              <a:path w="771916" h="1315974">
                <a:moveTo>
                  <a:pt x="0" y="0"/>
                </a:moveTo>
                <a:lnTo>
                  <a:pt x="771916" y="0"/>
                </a:lnTo>
                <a:lnTo>
                  <a:pt x="771916" y="1315974"/>
                </a:lnTo>
                <a:lnTo>
                  <a:pt x="0" y="1315974"/>
                </a:lnTo>
                <a:lnTo>
                  <a:pt x="0" y="0"/>
                </a:lnTo>
                <a:close/>
              </a:path>
            </a:pathLst>
          </a:custGeom>
          <a:blipFill>
            <a:blip r:embed="rId18"/>
            <a:stretch>
              <a:fillRect/>
            </a:stretch>
          </a:blipFill>
        </p:spPr>
      </p:sp>
      <p:sp>
        <p:nvSpPr>
          <p:cNvPr id="17" name="Freeform 17"/>
          <p:cNvSpPr/>
          <p:nvPr/>
        </p:nvSpPr>
        <p:spPr>
          <a:xfrm>
            <a:off x="7255764" y="1310640"/>
            <a:ext cx="1217676" cy="1219200"/>
          </a:xfrm>
          <a:custGeom>
            <a:avLst/>
            <a:gdLst/>
            <a:ahLst/>
            <a:cxnLst/>
            <a:rect l="l" t="t" r="r" b="b"/>
            <a:pathLst>
              <a:path w="1217676" h="1219200">
                <a:moveTo>
                  <a:pt x="0" y="0"/>
                </a:moveTo>
                <a:lnTo>
                  <a:pt x="1217676" y="0"/>
                </a:lnTo>
                <a:lnTo>
                  <a:pt x="1217676" y="1219200"/>
                </a:lnTo>
                <a:lnTo>
                  <a:pt x="0" y="1219200"/>
                </a:lnTo>
                <a:lnTo>
                  <a:pt x="0" y="0"/>
                </a:lnTo>
                <a:close/>
              </a:path>
            </a:pathLst>
          </a:custGeom>
          <a:blipFill>
            <a:blip r:embed="rId19"/>
            <a:stretch>
              <a:fillRect/>
            </a:stretch>
          </a:blipFill>
        </p:spPr>
      </p:sp>
      <p:sp>
        <p:nvSpPr>
          <p:cNvPr id="18" name="Freeform 18"/>
          <p:cNvSpPr/>
          <p:nvPr/>
        </p:nvSpPr>
        <p:spPr>
          <a:xfrm>
            <a:off x="9320784" y="1365504"/>
            <a:ext cx="2307336" cy="1139952"/>
          </a:xfrm>
          <a:custGeom>
            <a:avLst/>
            <a:gdLst/>
            <a:ahLst/>
            <a:cxnLst/>
            <a:rect l="l" t="t" r="r" b="b"/>
            <a:pathLst>
              <a:path w="2307336" h="1139952">
                <a:moveTo>
                  <a:pt x="0" y="0"/>
                </a:moveTo>
                <a:lnTo>
                  <a:pt x="2307336" y="0"/>
                </a:lnTo>
                <a:lnTo>
                  <a:pt x="2307336" y="1139952"/>
                </a:lnTo>
                <a:lnTo>
                  <a:pt x="0" y="1139952"/>
                </a:lnTo>
                <a:lnTo>
                  <a:pt x="0" y="0"/>
                </a:lnTo>
                <a:close/>
              </a:path>
            </a:pathLst>
          </a:custGeom>
          <a:blipFill>
            <a:blip r:embed="rId20"/>
            <a:stretch>
              <a:fillRect/>
            </a:stretch>
          </a:blipFill>
        </p:spPr>
      </p:sp>
      <p:grpSp>
        <p:nvGrpSpPr>
          <p:cNvPr id="19" name="Group 19"/>
          <p:cNvGrpSpPr>
            <a:grpSpLocks noChangeAspect="1"/>
          </p:cNvGrpSpPr>
          <p:nvPr/>
        </p:nvGrpSpPr>
        <p:grpSpPr>
          <a:xfrm>
            <a:off x="4832604" y="1187196"/>
            <a:ext cx="1258824" cy="1203960"/>
            <a:chOff x="0" y="0"/>
            <a:chExt cx="1678432" cy="1605280"/>
          </a:xfrm>
        </p:grpSpPr>
        <p:sp>
          <p:nvSpPr>
            <p:cNvPr id="20" name="Freeform 20"/>
            <p:cNvSpPr/>
            <p:nvPr/>
          </p:nvSpPr>
          <p:spPr>
            <a:xfrm>
              <a:off x="0" y="0"/>
              <a:ext cx="1678559" cy="1605407"/>
            </a:xfrm>
            <a:custGeom>
              <a:avLst/>
              <a:gdLst/>
              <a:ahLst/>
              <a:cxnLst/>
              <a:rect l="l" t="t" r="r" b="b"/>
              <a:pathLst>
                <a:path w="1678559" h="1605407">
                  <a:moveTo>
                    <a:pt x="267589" y="0"/>
                  </a:moveTo>
                  <a:cubicBezTo>
                    <a:pt x="119761" y="0"/>
                    <a:pt x="0" y="119761"/>
                    <a:pt x="0" y="267589"/>
                  </a:cubicBezTo>
                  <a:lnTo>
                    <a:pt x="0" y="1337818"/>
                  </a:lnTo>
                  <a:cubicBezTo>
                    <a:pt x="0" y="1485646"/>
                    <a:pt x="119761" y="1605407"/>
                    <a:pt x="267589" y="1605407"/>
                  </a:cubicBezTo>
                  <a:lnTo>
                    <a:pt x="1410970" y="1605407"/>
                  </a:lnTo>
                  <a:cubicBezTo>
                    <a:pt x="1558671" y="1605407"/>
                    <a:pt x="1678305" y="1485900"/>
                    <a:pt x="1678559" y="1338326"/>
                  </a:cubicBezTo>
                  <a:lnTo>
                    <a:pt x="1678559" y="1338326"/>
                  </a:lnTo>
                  <a:lnTo>
                    <a:pt x="1678559" y="267081"/>
                  </a:lnTo>
                  <a:lnTo>
                    <a:pt x="1678559" y="267081"/>
                  </a:lnTo>
                  <a:cubicBezTo>
                    <a:pt x="1678178" y="119507"/>
                    <a:pt x="1558544" y="0"/>
                    <a:pt x="1410843" y="0"/>
                  </a:cubicBezTo>
                  <a:close/>
                </a:path>
              </a:pathLst>
            </a:custGeom>
            <a:blipFill>
              <a:blip r:embed="rId21"/>
              <a:stretch>
                <a:fillRect r="7" b="7"/>
              </a:stretch>
            </a:blipFill>
          </p:spPr>
        </p:sp>
      </p:grpSp>
      <p:grpSp>
        <p:nvGrpSpPr>
          <p:cNvPr id="21" name="Group 21"/>
          <p:cNvGrpSpPr>
            <a:grpSpLocks noChangeAspect="1"/>
          </p:cNvGrpSpPr>
          <p:nvPr/>
        </p:nvGrpSpPr>
        <p:grpSpPr>
          <a:xfrm>
            <a:off x="1421892" y="1762506"/>
            <a:ext cx="1164212" cy="171326"/>
            <a:chOff x="0" y="0"/>
            <a:chExt cx="1164209" cy="171323"/>
          </a:xfrm>
        </p:grpSpPr>
        <p:sp>
          <p:nvSpPr>
            <p:cNvPr id="22" name="Freeform 22"/>
            <p:cNvSpPr/>
            <p:nvPr/>
          </p:nvSpPr>
          <p:spPr>
            <a:xfrm>
              <a:off x="0" y="0"/>
              <a:ext cx="1164209" cy="171323"/>
            </a:xfrm>
            <a:custGeom>
              <a:avLst/>
              <a:gdLst/>
              <a:ahLst/>
              <a:cxnLst/>
              <a:rect l="l" t="t" r="r" b="b"/>
              <a:pathLst>
                <a:path w="1164209" h="171323">
                  <a:moveTo>
                    <a:pt x="0" y="171323"/>
                  </a:moveTo>
                  <a:lnTo>
                    <a:pt x="50800" y="170942"/>
                  </a:lnTo>
                  <a:lnTo>
                    <a:pt x="50800" y="158242"/>
                  </a:lnTo>
                  <a:lnTo>
                    <a:pt x="0" y="158623"/>
                  </a:lnTo>
                  <a:close/>
                  <a:moveTo>
                    <a:pt x="89027" y="170307"/>
                  </a:moveTo>
                  <a:lnTo>
                    <a:pt x="108712" y="169926"/>
                  </a:lnTo>
                  <a:lnTo>
                    <a:pt x="139827" y="168910"/>
                  </a:lnTo>
                  <a:lnTo>
                    <a:pt x="139446" y="156210"/>
                  </a:lnTo>
                  <a:lnTo>
                    <a:pt x="108331" y="157226"/>
                  </a:lnTo>
                  <a:lnTo>
                    <a:pt x="108458" y="157226"/>
                  </a:lnTo>
                  <a:lnTo>
                    <a:pt x="88773" y="157607"/>
                  </a:lnTo>
                  <a:close/>
                  <a:moveTo>
                    <a:pt x="178054" y="167386"/>
                  </a:moveTo>
                  <a:lnTo>
                    <a:pt x="214122" y="165735"/>
                  </a:lnTo>
                  <a:lnTo>
                    <a:pt x="228854" y="164973"/>
                  </a:lnTo>
                  <a:lnTo>
                    <a:pt x="228092" y="152273"/>
                  </a:lnTo>
                  <a:lnTo>
                    <a:pt x="213360" y="153162"/>
                  </a:lnTo>
                  <a:lnTo>
                    <a:pt x="213487" y="153162"/>
                  </a:lnTo>
                  <a:lnTo>
                    <a:pt x="177419" y="154813"/>
                  </a:lnTo>
                  <a:close/>
                  <a:moveTo>
                    <a:pt x="266954" y="162814"/>
                  </a:moveTo>
                  <a:lnTo>
                    <a:pt x="288798" y="161290"/>
                  </a:lnTo>
                  <a:lnTo>
                    <a:pt x="312674" y="159512"/>
                  </a:lnTo>
                  <a:lnTo>
                    <a:pt x="317627" y="159131"/>
                  </a:lnTo>
                  <a:lnTo>
                    <a:pt x="316738" y="146431"/>
                  </a:lnTo>
                  <a:lnTo>
                    <a:pt x="311658" y="146812"/>
                  </a:lnTo>
                  <a:lnTo>
                    <a:pt x="287782" y="148590"/>
                  </a:lnTo>
                  <a:lnTo>
                    <a:pt x="287909" y="148590"/>
                  </a:lnTo>
                  <a:lnTo>
                    <a:pt x="266065" y="150114"/>
                  </a:lnTo>
                  <a:close/>
                  <a:moveTo>
                    <a:pt x="355727" y="155956"/>
                  </a:moveTo>
                  <a:lnTo>
                    <a:pt x="358267" y="155702"/>
                  </a:lnTo>
                  <a:lnTo>
                    <a:pt x="379984" y="153543"/>
                  </a:lnTo>
                  <a:lnTo>
                    <a:pt x="400939" y="151384"/>
                  </a:lnTo>
                  <a:lnTo>
                    <a:pt x="406400" y="150749"/>
                  </a:lnTo>
                  <a:lnTo>
                    <a:pt x="405003" y="138176"/>
                  </a:lnTo>
                  <a:lnTo>
                    <a:pt x="399542" y="138811"/>
                  </a:lnTo>
                  <a:lnTo>
                    <a:pt x="378714" y="140970"/>
                  </a:lnTo>
                  <a:lnTo>
                    <a:pt x="356997" y="143002"/>
                  </a:lnTo>
                  <a:lnTo>
                    <a:pt x="357124" y="143002"/>
                  </a:lnTo>
                  <a:lnTo>
                    <a:pt x="354584" y="143256"/>
                  </a:lnTo>
                  <a:close/>
                  <a:moveTo>
                    <a:pt x="444373" y="146177"/>
                  </a:moveTo>
                  <a:lnTo>
                    <a:pt x="458470" y="144272"/>
                  </a:lnTo>
                  <a:lnTo>
                    <a:pt x="475742" y="141605"/>
                  </a:lnTo>
                  <a:lnTo>
                    <a:pt x="491871" y="139065"/>
                  </a:lnTo>
                  <a:lnTo>
                    <a:pt x="494792" y="138557"/>
                  </a:lnTo>
                  <a:lnTo>
                    <a:pt x="492633" y="125984"/>
                  </a:lnTo>
                  <a:lnTo>
                    <a:pt x="489712" y="126492"/>
                  </a:lnTo>
                  <a:lnTo>
                    <a:pt x="489839" y="126492"/>
                  </a:lnTo>
                  <a:lnTo>
                    <a:pt x="473710" y="129032"/>
                  </a:lnTo>
                  <a:lnTo>
                    <a:pt x="473837" y="129032"/>
                  </a:lnTo>
                  <a:lnTo>
                    <a:pt x="456692" y="131699"/>
                  </a:lnTo>
                  <a:lnTo>
                    <a:pt x="456692" y="131572"/>
                  </a:lnTo>
                  <a:lnTo>
                    <a:pt x="442595" y="133604"/>
                  </a:lnTo>
                  <a:close/>
                  <a:moveTo>
                    <a:pt x="532511" y="131064"/>
                  </a:moveTo>
                  <a:lnTo>
                    <a:pt x="533654" y="130810"/>
                  </a:lnTo>
                  <a:lnTo>
                    <a:pt x="545084" y="127889"/>
                  </a:lnTo>
                  <a:lnTo>
                    <a:pt x="555244" y="124968"/>
                  </a:lnTo>
                  <a:lnTo>
                    <a:pt x="564134" y="121920"/>
                  </a:lnTo>
                  <a:lnTo>
                    <a:pt x="571754" y="118872"/>
                  </a:lnTo>
                  <a:lnTo>
                    <a:pt x="578104" y="115570"/>
                  </a:lnTo>
                  <a:lnTo>
                    <a:pt x="582168" y="112522"/>
                  </a:lnTo>
                  <a:lnTo>
                    <a:pt x="574802" y="102235"/>
                  </a:lnTo>
                  <a:lnTo>
                    <a:pt x="570992" y="104902"/>
                  </a:lnTo>
                  <a:lnTo>
                    <a:pt x="571754" y="104521"/>
                  </a:lnTo>
                  <a:lnTo>
                    <a:pt x="566166" y="107442"/>
                  </a:lnTo>
                  <a:lnTo>
                    <a:pt x="566674" y="107188"/>
                  </a:lnTo>
                  <a:lnTo>
                    <a:pt x="559562" y="110109"/>
                  </a:lnTo>
                  <a:lnTo>
                    <a:pt x="559943" y="109982"/>
                  </a:lnTo>
                  <a:lnTo>
                    <a:pt x="551434" y="112903"/>
                  </a:lnTo>
                  <a:lnTo>
                    <a:pt x="551688" y="112776"/>
                  </a:lnTo>
                  <a:lnTo>
                    <a:pt x="541655" y="115570"/>
                  </a:lnTo>
                  <a:lnTo>
                    <a:pt x="541782" y="115570"/>
                  </a:lnTo>
                  <a:lnTo>
                    <a:pt x="530606" y="118491"/>
                  </a:lnTo>
                  <a:lnTo>
                    <a:pt x="530860" y="118364"/>
                  </a:lnTo>
                  <a:lnTo>
                    <a:pt x="529717" y="118618"/>
                  </a:lnTo>
                  <a:close/>
                  <a:moveTo>
                    <a:pt x="608711" y="90932"/>
                  </a:moveTo>
                  <a:lnTo>
                    <a:pt x="612902" y="89408"/>
                  </a:lnTo>
                  <a:lnTo>
                    <a:pt x="612648" y="89535"/>
                  </a:lnTo>
                  <a:lnTo>
                    <a:pt x="622681" y="86741"/>
                  </a:lnTo>
                  <a:lnTo>
                    <a:pt x="622554" y="86741"/>
                  </a:lnTo>
                  <a:lnTo>
                    <a:pt x="633730" y="83820"/>
                  </a:lnTo>
                  <a:lnTo>
                    <a:pt x="633476" y="83947"/>
                  </a:lnTo>
                  <a:lnTo>
                    <a:pt x="646049" y="81153"/>
                  </a:lnTo>
                  <a:lnTo>
                    <a:pt x="657225" y="78994"/>
                  </a:lnTo>
                  <a:lnTo>
                    <a:pt x="654685" y="66548"/>
                  </a:lnTo>
                  <a:lnTo>
                    <a:pt x="643382" y="68707"/>
                  </a:lnTo>
                  <a:lnTo>
                    <a:pt x="630682" y="71501"/>
                  </a:lnTo>
                  <a:lnTo>
                    <a:pt x="619252" y="74422"/>
                  </a:lnTo>
                  <a:lnTo>
                    <a:pt x="609092" y="77343"/>
                  </a:lnTo>
                  <a:lnTo>
                    <a:pt x="604647" y="78867"/>
                  </a:lnTo>
                  <a:close/>
                  <a:moveTo>
                    <a:pt x="694436" y="72644"/>
                  </a:moveTo>
                  <a:lnTo>
                    <a:pt x="707644" y="70612"/>
                  </a:lnTo>
                  <a:lnTo>
                    <a:pt x="707644" y="70739"/>
                  </a:lnTo>
                  <a:lnTo>
                    <a:pt x="725678" y="68199"/>
                  </a:lnTo>
                  <a:lnTo>
                    <a:pt x="744601" y="65913"/>
                  </a:lnTo>
                  <a:lnTo>
                    <a:pt x="743077" y="53213"/>
                  </a:lnTo>
                  <a:lnTo>
                    <a:pt x="724027" y="55626"/>
                  </a:lnTo>
                  <a:lnTo>
                    <a:pt x="705866" y="58166"/>
                  </a:lnTo>
                  <a:lnTo>
                    <a:pt x="692531" y="60071"/>
                  </a:lnTo>
                  <a:close/>
                  <a:moveTo>
                    <a:pt x="782320" y="61722"/>
                  </a:moveTo>
                  <a:lnTo>
                    <a:pt x="785622" y="61341"/>
                  </a:lnTo>
                  <a:lnTo>
                    <a:pt x="807212" y="59309"/>
                  </a:lnTo>
                  <a:lnTo>
                    <a:pt x="807085" y="59309"/>
                  </a:lnTo>
                  <a:lnTo>
                    <a:pt x="829564" y="57277"/>
                  </a:lnTo>
                  <a:lnTo>
                    <a:pt x="832739" y="57023"/>
                  </a:lnTo>
                  <a:lnTo>
                    <a:pt x="831850" y="44323"/>
                  </a:lnTo>
                  <a:lnTo>
                    <a:pt x="828548" y="44577"/>
                  </a:lnTo>
                  <a:lnTo>
                    <a:pt x="805942" y="46609"/>
                  </a:lnTo>
                  <a:lnTo>
                    <a:pt x="784352" y="48768"/>
                  </a:lnTo>
                  <a:lnTo>
                    <a:pt x="781050" y="49022"/>
                  </a:lnTo>
                  <a:close/>
                  <a:moveTo>
                    <a:pt x="870712" y="54102"/>
                  </a:moveTo>
                  <a:lnTo>
                    <a:pt x="876427" y="53721"/>
                  </a:lnTo>
                  <a:lnTo>
                    <a:pt x="876300" y="53721"/>
                  </a:lnTo>
                  <a:lnTo>
                    <a:pt x="900684" y="52070"/>
                  </a:lnTo>
                  <a:lnTo>
                    <a:pt x="900557" y="52070"/>
                  </a:lnTo>
                  <a:lnTo>
                    <a:pt x="921385" y="50800"/>
                  </a:lnTo>
                  <a:lnTo>
                    <a:pt x="920623" y="38100"/>
                  </a:lnTo>
                  <a:lnTo>
                    <a:pt x="899795" y="39370"/>
                  </a:lnTo>
                  <a:lnTo>
                    <a:pt x="875411" y="41021"/>
                  </a:lnTo>
                  <a:lnTo>
                    <a:pt x="869823" y="41402"/>
                  </a:lnTo>
                  <a:close/>
                  <a:moveTo>
                    <a:pt x="959358" y="48768"/>
                  </a:moveTo>
                  <a:lnTo>
                    <a:pt x="1002665" y="46863"/>
                  </a:lnTo>
                  <a:lnTo>
                    <a:pt x="1010031" y="46609"/>
                  </a:lnTo>
                  <a:lnTo>
                    <a:pt x="1009523" y="33909"/>
                  </a:lnTo>
                  <a:lnTo>
                    <a:pt x="1002157" y="34163"/>
                  </a:lnTo>
                  <a:lnTo>
                    <a:pt x="958723" y="36068"/>
                  </a:lnTo>
                  <a:close/>
                  <a:moveTo>
                    <a:pt x="1048004" y="45339"/>
                  </a:moveTo>
                  <a:lnTo>
                    <a:pt x="1055878" y="45085"/>
                  </a:lnTo>
                  <a:lnTo>
                    <a:pt x="1055751" y="45085"/>
                  </a:lnTo>
                  <a:lnTo>
                    <a:pt x="1098804" y="44450"/>
                  </a:lnTo>
                  <a:lnTo>
                    <a:pt x="1098550" y="31750"/>
                  </a:lnTo>
                  <a:lnTo>
                    <a:pt x="1055497" y="32385"/>
                  </a:lnTo>
                  <a:lnTo>
                    <a:pt x="1047623" y="32639"/>
                  </a:lnTo>
                  <a:close/>
                  <a:moveTo>
                    <a:pt x="1088390" y="76200"/>
                  </a:moveTo>
                  <a:lnTo>
                    <a:pt x="1164209" y="37338"/>
                  </a:lnTo>
                  <a:lnTo>
                    <a:pt x="1087628" y="0"/>
                  </a:lnTo>
                  <a:close/>
                </a:path>
              </a:pathLst>
            </a:custGeom>
            <a:solidFill>
              <a:srgbClr val="BFBFBF"/>
            </a:solidFill>
          </p:spPr>
        </p:sp>
      </p:grpSp>
      <p:sp>
        <p:nvSpPr>
          <p:cNvPr id="23" name="Freeform 23"/>
          <p:cNvSpPr/>
          <p:nvPr/>
        </p:nvSpPr>
        <p:spPr>
          <a:xfrm>
            <a:off x="2343912" y="3183636"/>
            <a:ext cx="1633728" cy="339852"/>
          </a:xfrm>
          <a:custGeom>
            <a:avLst/>
            <a:gdLst/>
            <a:ahLst/>
            <a:cxnLst/>
            <a:rect l="l" t="t" r="r" b="b"/>
            <a:pathLst>
              <a:path w="1633728" h="339852">
                <a:moveTo>
                  <a:pt x="0" y="0"/>
                </a:moveTo>
                <a:lnTo>
                  <a:pt x="1633728" y="0"/>
                </a:lnTo>
                <a:lnTo>
                  <a:pt x="1633728" y="339852"/>
                </a:lnTo>
                <a:lnTo>
                  <a:pt x="0" y="33985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24" name="Group 24"/>
          <p:cNvGrpSpPr>
            <a:grpSpLocks noChangeAspect="1"/>
          </p:cNvGrpSpPr>
          <p:nvPr/>
        </p:nvGrpSpPr>
        <p:grpSpPr>
          <a:xfrm>
            <a:off x="3326768" y="952376"/>
            <a:ext cx="1949320" cy="895093"/>
            <a:chOff x="0" y="0"/>
            <a:chExt cx="1949323" cy="895096"/>
          </a:xfrm>
        </p:grpSpPr>
        <p:sp>
          <p:nvSpPr>
            <p:cNvPr id="25" name="Freeform 25"/>
            <p:cNvSpPr/>
            <p:nvPr/>
          </p:nvSpPr>
          <p:spPr>
            <a:xfrm>
              <a:off x="0" y="0"/>
              <a:ext cx="1949323" cy="895096"/>
            </a:xfrm>
            <a:custGeom>
              <a:avLst/>
              <a:gdLst/>
              <a:ahLst/>
              <a:cxnLst/>
              <a:rect l="l" t="t" r="r" b="b"/>
              <a:pathLst>
                <a:path w="1949323" h="895096">
                  <a:moveTo>
                    <a:pt x="254" y="895096"/>
                  </a:moveTo>
                  <a:lnTo>
                    <a:pt x="31369" y="894461"/>
                  </a:lnTo>
                  <a:lnTo>
                    <a:pt x="51308" y="893318"/>
                  </a:lnTo>
                  <a:lnTo>
                    <a:pt x="50546" y="880618"/>
                  </a:lnTo>
                  <a:lnTo>
                    <a:pt x="30734" y="881761"/>
                  </a:lnTo>
                  <a:lnTo>
                    <a:pt x="30988" y="881761"/>
                  </a:lnTo>
                  <a:lnTo>
                    <a:pt x="0" y="882523"/>
                  </a:lnTo>
                  <a:close/>
                  <a:moveTo>
                    <a:pt x="89408" y="889889"/>
                  </a:moveTo>
                  <a:lnTo>
                    <a:pt x="93345" y="889508"/>
                  </a:lnTo>
                  <a:lnTo>
                    <a:pt x="124206" y="885190"/>
                  </a:lnTo>
                  <a:lnTo>
                    <a:pt x="140208" y="882269"/>
                  </a:lnTo>
                  <a:lnTo>
                    <a:pt x="137922" y="869823"/>
                  </a:lnTo>
                  <a:lnTo>
                    <a:pt x="122047" y="872617"/>
                  </a:lnTo>
                  <a:lnTo>
                    <a:pt x="122301" y="872617"/>
                  </a:lnTo>
                  <a:lnTo>
                    <a:pt x="91694" y="876935"/>
                  </a:lnTo>
                  <a:lnTo>
                    <a:pt x="91948" y="876808"/>
                  </a:lnTo>
                  <a:lnTo>
                    <a:pt x="88138" y="877189"/>
                  </a:lnTo>
                  <a:close/>
                  <a:moveTo>
                    <a:pt x="177800" y="874776"/>
                  </a:moveTo>
                  <a:lnTo>
                    <a:pt x="184912" y="873125"/>
                  </a:lnTo>
                  <a:lnTo>
                    <a:pt x="214757" y="865632"/>
                  </a:lnTo>
                  <a:lnTo>
                    <a:pt x="227330" y="861949"/>
                  </a:lnTo>
                  <a:lnTo>
                    <a:pt x="223774" y="849757"/>
                  </a:lnTo>
                  <a:lnTo>
                    <a:pt x="211328" y="853440"/>
                  </a:lnTo>
                  <a:lnTo>
                    <a:pt x="211582" y="853313"/>
                  </a:lnTo>
                  <a:lnTo>
                    <a:pt x="181864" y="860806"/>
                  </a:lnTo>
                  <a:lnTo>
                    <a:pt x="182118" y="860806"/>
                  </a:lnTo>
                  <a:lnTo>
                    <a:pt x="175006" y="862330"/>
                  </a:lnTo>
                  <a:close/>
                  <a:moveTo>
                    <a:pt x="263906" y="850392"/>
                  </a:moveTo>
                  <a:lnTo>
                    <a:pt x="273177" y="847344"/>
                  </a:lnTo>
                  <a:lnTo>
                    <a:pt x="301625" y="836803"/>
                  </a:lnTo>
                  <a:lnTo>
                    <a:pt x="311912" y="832612"/>
                  </a:lnTo>
                  <a:lnTo>
                    <a:pt x="307086" y="820801"/>
                  </a:lnTo>
                  <a:lnTo>
                    <a:pt x="296926" y="824992"/>
                  </a:lnTo>
                  <a:lnTo>
                    <a:pt x="297053" y="824992"/>
                  </a:lnTo>
                  <a:lnTo>
                    <a:pt x="268859" y="835406"/>
                  </a:lnTo>
                  <a:lnTo>
                    <a:pt x="269113" y="835406"/>
                  </a:lnTo>
                  <a:lnTo>
                    <a:pt x="259969" y="838454"/>
                  </a:lnTo>
                  <a:close/>
                  <a:moveTo>
                    <a:pt x="347091" y="817372"/>
                  </a:moveTo>
                  <a:lnTo>
                    <a:pt x="356489" y="813054"/>
                  </a:lnTo>
                  <a:lnTo>
                    <a:pt x="382905" y="799973"/>
                  </a:lnTo>
                  <a:lnTo>
                    <a:pt x="392938" y="794512"/>
                  </a:lnTo>
                  <a:lnTo>
                    <a:pt x="386969" y="783336"/>
                  </a:lnTo>
                  <a:lnTo>
                    <a:pt x="376936" y="788670"/>
                  </a:lnTo>
                  <a:lnTo>
                    <a:pt x="377190" y="788670"/>
                  </a:lnTo>
                  <a:lnTo>
                    <a:pt x="350901" y="801624"/>
                  </a:lnTo>
                  <a:lnTo>
                    <a:pt x="351155" y="801624"/>
                  </a:lnTo>
                  <a:lnTo>
                    <a:pt x="341884" y="805815"/>
                  </a:lnTo>
                  <a:close/>
                  <a:moveTo>
                    <a:pt x="426339" y="775716"/>
                  </a:moveTo>
                  <a:lnTo>
                    <a:pt x="433324" y="771525"/>
                  </a:lnTo>
                  <a:lnTo>
                    <a:pt x="457200" y="756158"/>
                  </a:lnTo>
                  <a:lnTo>
                    <a:pt x="469265" y="747776"/>
                  </a:lnTo>
                  <a:lnTo>
                    <a:pt x="462026" y="737362"/>
                  </a:lnTo>
                  <a:lnTo>
                    <a:pt x="450088" y="745617"/>
                  </a:lnTo>
                  <a:lnTo>
                    <a:pt x="450215" y="745490"/>
                  </a:lnTo>
                  <a:lnTo>
                    <a:pt x="426593" y="760730"/>
                  </a:lnTo>
                  <a:lnTo>
                    <a:pt x="426720" y="760603"/>
                  </a:lnTo>
                  <a:lnTo>
                    <a:pt x="419862" y="764667"/>
                  </a:lnTo>
                  <a:close/>
                  <a:moveTo>
                    <a:pt x="500253" y="725043"/>
                  </a:moveTo>
                  <a:lnTo>
                    <a:pt x="501904" y="723646"/>
                  </a:lnTo>
                  <a:lnTo>
                    <a:pt x="522859" y="706501"/>
                  </a:lnTo>
                  <a:lnTo>
                    <a:pt x="539242" y="691642"/>
                  </a:lnTo>
                  <a:lnTo>
                    <a:pt x="530733" y="682244"/>
                  </a:lnTo>
                  <a:lnTo>
                    <a:pt x="514477" y="696976"/>
                  </a:lnTo>
                  <a:lnTo>
                    <a:pt x="514604" y="696722"/>
                  </a:lnTo>
                  <a:lnTo>
                    <a:pt x="493903" y="713740"/>
                  </a:lnTo>
                  <a:lnTo>
                    <a:pt x="494157" y="713613"/>
                  </a:lnTo>
                  <a:lnTo>
                    <a:pt x="492506" y="714883"/>
                  </a:lnTo>
                  <a:close/>
                  <a:moveTo>
                    <a:pt x="566547" y="664337"/>
                  </a:moveTo>
                  <a:lnTo>
                    <a:pt x="577977" y="651764"/>
                  </a:lnTo>
                  <a:lnTo>
                    <a:pt x="593852" y="632714"/>
                  </a:lnTo>
                  <a:lnTo>
                    <a:pt x="599694" y="624967"/>
                  </a:lnTo>
                  <a:lnTo>
                    <a:pt x="589407" y="617347"/>
                  </a:lnTo>
                  <a:lnTo>
                    <a:pt x="583819" y="624967"/>
                  </a:lnTo>
                  <a:lnTo>
                    <a:pt x="583946" y="624713"/>
                  </a:lnTo>
                  <a:lnTo>
                    <a:pt x="568325" y="643636"/>
                  </a:lnTo>
                  <a:lnTo>
                    <a:pt x="568579" y="643382"/>
                  </a:lnTo>
                  <a:lnTo>
                    <a:pt x="557276" y="655701"/>
                  </a:lnTo>
                  <a:close/>
                  <a:moveTo>
                    <a:pt x="621665" y="592836"/>
                  </a:moveTo>
                  <a:lnTo>
                    <a:pt x="632841" y="573151"/>
                  </a:lnTo>
                  <a:lnTo>
                    <a:pt x="642747" y="552704"/>
                  </a:lnTo>
                  <a:lnTo>
                    <a:pt x="645033" y="546862"/>
                  </a:lnTo>
                  <a:lnTo>
                    <a:pt x="633222" y="542163"/>
                  </a:lnTo>
                  <a:lnTo>
                    <a:pt x="630936" y="547751"/>
                  </a:lnTo>
                  <a:lnTo>
                    <a:pt x="631190" y="547370"/>
                  </a:lnTo>
                  <a:lnTo>
                    <a:pt x="621411" y="567436"/>
                  </a:lnTo>
                  <a:lnTo>
                    <a:pt x="621665" y="567055"/>
                  </a:lnTo>
                  <a:lnTo>
                    <a:pt x="610616" y="586613"/>
                  </a:lnTo>
                  <a:close/>
                  <a:moveTo>
                    <a:pt x="657733" y="509905"/>
                  </a:moveTo>
                  <a:lnTo>
                    <a:pt x="662305" y="489966"/>
                  </a:lnTo>
                  <a:lnTo>
                    <a:pt x="665226" y="468757"/>
                  </a:lnTo>
                  <a:lnTo>
                    <a:pt x="665607" y="458724"/>
                  </a:lnTo>
                  <a:lnTo>
                    <a:pt x="653034" y="458089"/>
                  </a:lnTo>
                  <a:lnTo>
                    <a:pt x="652526" y="467868"/>
                  </a:lnTo>
                  <a:lnTo>
                    <a:pt x="652526" y="467360"/>
                  </a:lnTo>
                  <a:lnTo>
                    <a:pt x="649732" y="487934"/>
                  </a:lnTo>
                  <a:lnTo>
                    <a:pt x="649859" y="487426"/>
                  </a:lnTo>
                  <a:lnTo>
                    <a:pt x="645287" y="507111"/>
                  </a:lnTo>
                  <a:close/>
                  <a:moveTo>
                    <a:pt x="667893" y="421259"/>
                  </a:moveTo>
                  <a:lnTo>
                    <a:pt x="669798" y="407035"/>
                  </a:lnTo>
                  <a:lnTo>
                    <a:pt x="669798" y="407543"/>
                  </a:lnTo>
                  <a:lnTo>
                    <a:pt x="674243" y="387096"/>
                  </a:lnTo>
                  <a:lnTo>
                    <a:pt x="674116" y="387604"/>
                  </a:lnTo>
                  <a:lnTo>
                    <a:pt x="678688" y="372745"/>
                  </a:lnTo>
                  <a:lnTo>
                    <a:pt x="666496" y="369062"/>
                  </a:lnTo>
                  <a:lnTo>
                    <a:pt x="661924" y="384048"/>
                  </a:lnTo>
                  <a:lnTo>
                    <a:pt x="657225" y="405130"/>
                  </a:lnTo>
                  <a:lnTo>
                    <a:pt x="655320" y="419608"/>
                  </a:lnTo>
                  <a:close/>
                  <a:moveTo>
                    <a:pt x="692404" y="338328"/>
                  </a:moveTo>
                  <a:lnTo>
                    <a:pt x="697484" y="327660"/>
                  </a:lnTo>
                  <a:lnTo>
                    <a:pt x="697357" y="328041"/>
                  </a:lnTo>
                  <a:lnTo>
                    <a:pt x="708279" y="308102"/>
                  </a:lnTo>
                  <a:lnTo>
                    <a:pt x="708025" y="308483"/>
                  </a:lnTo>
                  <a:lnTo>
                    <a:pt x="716788" y="294767"/>
                  </a:lnTo>
                  <a:lnTo>
                    <a:pt x="706120" y="287909"/>
                  </a:lnTo>
                  <a:lnTo>
                    <a:pt x="697230" y="301752"/>
                  </a:lnTo>
                  <a:lnTo>
                    <a:pt x="686054" y="322072"/>
                  </a:lnTo>
                  <a:lnTo>
                    <a:pt x="680974" y="332867"/>
                  </a:lnTo>
                  <a:close/>
                  <a:moveTo>
                    <a:pt x="738759" y="264414"/>
                  </a:moveTo>
                  <a:lnTo>
                    <a:pt x="749300" y="251333"/>
                  </a:lnTo>
                  <a:lnTo>
                    <a:pt x="749173" y="251587"/>
                  </a:lnTo>
                  <a:lnTo>
                    <a:pt x="765683" y="233299"/>
                  </a:lnTo>
                  <a:lnTo>
                    <a:pt x="765556" y="233426"/>
                  </a:lnTo>
                  <a:lnTo>
                    <a:pt x="772033" y="226949"/>
                  </a:lnTo>
                  <a:lnTo>
                    <a:pt x="763016" y="217932"/>
                  </a:lnTo>
                  <a:lnTo>
                    <a:pt x="756412" y="224663"/>
                  </a:lnTo>
                  <a:lnTo>
                    <a:pt x="739521" y="243332"/>
                  </a:lnTo>
                  <a:lnTo>
                    <a:pt x="728853" y="256540"/>
                  </a:lnTo>
                  <a:close/>
                  <a:moveTo>
                    <a:pt x="799338" y="200787"/>
                  </a:moveTo>
                  <a:lnTo>
                    <a:pt x="802132" y="198120"/>
                  </a:lnTo>
                  <a:lnTo>
                    <a:pt x="802005" y="198374"/>
                  </a:lnTo>
                  <a:lnTo>
                    <a:pt x="822071" y="181229"/>
                  </a:lnTo>
                  <a:lnTo>
                    <a:pt x="821817" y="181483"/>
                  </a:lnTo>
                  <a:lnTo>
                    <a:pt x="838073" y="168910"/>
                  </a:lnTo>
                  <a:lnTo>
                    <a:pt x="830326" y="158877"/>
                  </a:lnTo>
                  <a:lnTo>
                    <a:pt x="813943" y="171450"/>
                  </a:lnTo>
                  <a:lnTo>
                    <a:pt x="793623" y="188722"/>
                  </a:lnTo>
                  <a:lnTo>
                    <a:pt x="790702" y="191389"/>
                  </a:lnTo>
                  <a:close/>
                  <a:moveTo>
                    <a:pt x="868680" y="146939"/>
                  </a:moveTo>
                  <a:lnTo>
                    <a:pt x="887857" y="134366"/>
                  </a:lnTo>
                  <a:lnTo>
                    <a:pt x="887730" y="134493"/>
                  </a:lnTo>
                  <a:lnTo>
                    <a:pt x="911479" y="120142"/>
                  </a:lnTo>
                  <a:lnTo>
                    <a:pt x="904875" y="109220"/>
                  </a:lnTo>
                  <a:lnTo>
                    <a:pt x="880999" y="123571"/>
                  </a:lnTo>
                  <a:lnTo>
                    <a:pt x="861695" y="136271"/>
                  </a:lnTo>
                  <a:close/>
                  <a:moveTo>
                    <a:pt x="944499" y="102108"/>
                  </a:moveTo>
                  <a:lnTo>
                    <a:pt x="961771" y="93472"/>
                  </a:lnTo>
                  <a:lnTo>
                    <a:pt x="961644" y="93472"/>
                  </a:lnTo>
                  <a:lnTo>
                    <a:pt x="987933" y="81280"/>
                  </a:lnTo>
                  <a:lnTo>
                    <a:pt x="987679" y="81407"/>
                  </a:lnTo>
                  <a:lnTo>
                    <a:pt x="989965" y="80518"/>
                  </a:lnTo>
                  <a:lnTo>
                    <a:pt x="985012" y="68707"/>
                  </a:lnTo>
                  <a:lnTo>
                    <a:pt x="982599" y="69723"/>
                  </a:lnTo>
                  <a:lnTo>
                    <a:pt x="956183" y="82042"/>
                  </a:lnTo>
                  <a:lnTo>
                    <a:pt x="938784" y="90805"/>
                  </a:lnTo>
                  <a:close/>
                  <a:moveTo>
                    <a:pt x="1025017" y="66167"/>
                  </a:moveTo>
                  <a:lnTo>
                    <a:pt x="1042035" y="59690"/>
                  </a:lnTo>
                  <a:lnTo>
                    <a:pt x="1041781" y="59817"/>
                  </a:lnTo>
                  <a:lnTo>
                    <a:pt x="1069975" y="50292"/>
                  </a:lnTo>
                  <a:lnTo>
                    <a:pt x="1069721" y="50292"/>
                  </a:lnTo>
                  <a:lnTo>
                    <a:pt x="1072515" y="49403"/>
                  </a:lnTo>
                  <a:lnTo>
                    <a:pt x="1068832" y="37338"/>
                  </a:lnTo>
                  <a:lnTo>
                    <a:pt x="1065911" y="38227"/>
                  </a:lnTo>
                  <a:lnTo>
                    <a:pt x="1037590" y="47752"/>
                  </a:lnTo>
                  <a:lnTo>
                    <a:pt x="1020572" y="54229"/>
                  </a:lnTo>
                  <a:close/>
                  <a:moveTo>
                    <a:pt x="1108837" y="38989"/>
                  </a:moveTo>
                  <a:lnTo>
                    <a:pt x="1126998" y="34290"/>
                  </a:lnTo>
                  <a:lnTo>
                    <a:pt x="1126744" y="34290"/>
                  </a:lnTo>
                  <a:lnTo>
                    <a:pt x="1156081" y="27813"/>
                  </a:lnTo>
                  <a:lnTo>
                    <a:pt x="1155954" y="27940"/>
                  </a:lnTo>
                  <a:lnTo>
                    <a:pt x="1157859" y="27559"/>
                  </a:lnTo>
                  <a:lnTo>
                    <a:pt x="1155573" y="14986"/>
                  </a:lnTo>
                  <a:lnTo>
                    <a:pt x="1153541" y="15367"/>
                  </a:lnTo>
                  <a:lnTo>
                    <a:pt x="1123950" y="21971"/>
                  </a:lnTo>
                  <a:lnTo>
                    <a:pt x="1105662" y="26670"/>
                  </a:lnTo>
                  <a:close/>
                  <a:moveTo>
                    <a:pt x="1195197" y="21082"/>
                  </a:moveTo>
                  <a:lnTo>
                    <a:pt x="1215136" y="18161"/>
                  </a:lnTo>
                  <a:lnTo>
                    <a:pt x="1214882" y="18288"/>
                  </a:lnTo>
                  <a:lnTo>
                    <a:pt x="1244854" y="15240"/>
                  </a:lnTo>
                  <a:lnTo>
                    <a:pt x="1244600" y="15240"/>
                  </a:lnTo>
                  <a:lnTo>
                    <a:pt x="1245108" y="15240"/>
                  </a:lnTo>
                  <a:lnTo>
                    <a:pt x="1244346" y="2540"/>
                  </a:lnTo>
                  <a:lnTo>
                    <a:pt x="1243711" y="2540"/>
                  </a:lnTo>
                  <a:lnTo>
                    <a:pt x="1213358" y="5588"/>
                  </a:lnTo>
                  <a:lnTo>
                    <a:pt x="1193419" y="8509"/>
                  </a:lnTo>
                  <a:close/>
                  <a:moveTo>
                    <a:pt x="1282954" y="13208"/>
                  </a:moveTo>
                  <a:lnTo>
                    <a:pt x="1304671" y="12700"/>
                  </a:lnTo>
                  <a:lnTo>
                    <a:pt x="1304544" y="12700"/>
                  </a:lnTo>
                  <a:lnTo>
                    <a:pt x="1333500" y="12954"/>
                  </a:lnTo>
                  <a:lnTo>
                    <a:pt x="1333627" y="254"/>
                  </a:lnTo>
                  <a:lnTo>
                    <a:pt x="1304544" y="0"/>
                  </a:lnTo>
                  <a:lnTo>
                    <a:pt x="1282573" y="508"/>
                  </a:lnTo>
                  <a:close/>
                  <a:moveTo>
                    <a:pt x="1371346" y="14351"/>
                  </a:moveTo>
                  <a:lnTo>
                    <a:pt x="1394587" y="15621"/>
                  </a:lnTo>
                  <a:lnTo>
                    <a:pt x="1394460" y="15621"/>
                  </a:lnTo>
                  <a:lnTo>
                    <a:pt x="1421892" y="17653"/>
                  </a:lnTo>
                  <a:lnTo>
                    <a:pt x="1422781" y="4953"/>
                  </a:lnTo>
                  <a:lnTo>
                    <a:pt x="1395349" y="2921"/>
                  </a:lnTo>
                  <a:lnTo>
                    <a:pt x="1371981" y="1651"/>
                  </a:lnTo>
                  <a:close/>
                  <a:moveTo>
                    <a:pt x="1459484" y="21209"/>
                  </a:moveTo>
                  <a:lnTo>
                    <a:pt x="1483106" y="24003"/>
                  </a:lnTo>
                  <a:lnTo>
                    <a:pt x="1482979" y="23876"/>
                  </a:lnTo>
                  <a:lnTo>
                    <a:pt x="1509776" y="27813"/>
                  </a:lnTo>
                  <a:lnTo>
                    <a:pt x="1511554" y="15240"/>
                  </a:lnTo>
                  <a:lnTo>
                    <a:pt x="1484630" y="11303"/>
                  </a:lnTo>
                  <a:lnTo>
                    <a:pt x="1461008" y="8636"/>
                  </a:lnTo>
                  <a:close/>
                  <a:moveTo>
                    <a:pt x="1547241" y="33401"/>
                  </a:moveTo>
                  <a:lnTo>
                    <a:pt x="1568323" y="37084"/>
                  </a:lnTo>
                  <a:lnTo>
                    <a:pt x="1568196" y="37084"/>
                  </a:lnTo>
                  <a:lnTo>
                    <a:pt x="1595755" y="42545"/>
                  </a:lnTo>
                  <a:lnTo>
                    <a:pt x="1595628" y="42545"/>
                  </a:lnTo>
                  <a:lnTo>
                    <a:pt x="1596898" y="42799"/>
                  </a:lnTo>
                  <a:lnTo>
                    <a:pt x="1599565" y="30353"/>
                  </a:lnTo>
                  <a:lnTo>
                    <a:pt x="1598295" y="30099"/>
                  </a:lnTo>
                  <a:lnTo>
                    <a:pt x="1570609" y="24638"/>
                  </a:lnTo>
                  <a:lnTo>
                    <a:pt x="1549400" y="20955"/>
                  </a:lnTo>
                  <a:close/>
                  <a:moveTo>
                    <a:pt x="1633855" y="51054"/>
                  </a:moveTo>
                  <a:lnTo>
                    <a:pt x="1648714" y="54737"/>
                  </a:lnTo>
                  <a:lnTo>
                    <a:pt x="1648587" y="54610"/>
                  </a:lnTo>
                  <a:lnTo>
                    <a:pt x="1674241" y="61341"/>
                  </a:lnTo>
                  <a:lnTo>
                    <a:pt x="1674114" y="61341"/>
                  </a:lnTo>
                  <a:lnTo>
                    <a:pt x="1682750" y="63754"/>
                  </a:lnTo>
                  <a:lnTo>
                    <a:pt x="1686306" y="51562"/>
                  </a:lnTo>
                  <a:lnTo>
                    <a:pt x="1677543" y="49022"/>
                  </a:lnTo>
                  <a:lnTo>
                    <a:pt x="1651762" y="42418"/>
                  </a:lnTo>
                  <a:lnTo>
                    <a:pt x="1636903" y="38735"/>
                  </a:lnTo>
                  <a:close/>
                  <a:moveTo>
                    <a:pt x="1719072" y="74803"/>
                  </a:moveTo>
                  <a:lnTo>
                    <a:pt x="1722882" y="75946"/>
                  </a:lnTo>
                  <a:lnTo>
                    <a:pt x="1722628" y="75819"/>
                  </a:lnTo>
                  <a:lnTo>
                    <a:pt x="1745869" y="83693"/>
                  </a:lnTo>
                  <a:lnTo>
                    <a:pt x="1745615" y="83566"/>
                  </a:lnTo>
                  <a:lnTo>
                    <a:pt x="1766697" y="91440"/>
                  </a:lnTo>
                  <a:lnTo>
                    <a:pt x="1771142" y="79629"/>
                  </a:lnTo>
                  <a:lnTo>
                    <a:pt x="1749933" y="71628"/>
                  </a:lnTo>
                  <a:lnTo>
                    <a:pt x="1726692" y="63754"/>
                  </a:lnTo>
                  <a:lnTo>
                    <a:pt x="1722882" y="62611"/>
                  </a:lnTo>
                  <a:close/>
                  <a:moveTo>
                    <a:pt x="1801622" y="105918"/>
                  </a:moveTo>
                  <a:lnTo>
                    <a:pt x="1808734" y="108966"/>
                  </a:lnTo>
                  <a:lnTo>
                    <a:pt x="1808607" y="108966"/>
                  </a:lnTo>
                  <a:lnTo>
                    <a:pt x="1827657" y="118110"/>
                  </a:lnTo>
                  <a:lnTo>
                    <a:pt x="1827403" y="117983"/>
                  </a:lnTo>
                  <a:lnTo>
                    <a:pt x="1845183" y="127254"/>
                  </a:lnTo>
                  <a:lnTo>
                    <a:pt x="1845056" y="127127"/>
                  </a:lnTo>
                  <a:lnTo>
                    <a:pt x="1846580" y="128016"/>
                  </a:lnTo>
                  <a:lnTo>
                    <a:pt x="1852803" y="117094"/>
                  </a:lnTo>
                  <a:lnTo>
                    <a:pt x="1851279" y="116078"/>
                  </a:lnTo>
                  <a:lnTo>
                    <a:pt x="1833245" y="106680"/>
                  </a:lnTo>
                  <a:lnTo>
                    <a:pt x="1813941" y="97409"/>
                  </a:lnTo>
                  <a:lnTo>
                    <a:pt x="1806702" y="94234"/>
                  </a:lnTo>
                  <a:close/>
                  <a:moveTo>
                    <a:pt x="1878457" y="147574"/>
                  </a:moveTo>
                  <a:lnTo>
                    <a:pt x="1890141" y="156083"/>
                  </a:lnTo>
                  <a:lnTo>
                    <a:pt x="1889887" y="155829"/>
                  </a:lnTo>
                  <a:lnTo>
                    <a:pt x="1902333" y="165989"/>
                  </a:lnTo>
                  <a:lnTo>
                    <a:pt x="1901190" y="164719"/>
                  </a:lnTo>
                  <a:lnTo>
                    <a:pt x="1913255" y="181102"/>
                  </a:lnTo>
                  <a:lnTo>
                    <a:pt x="1923542" y="173609"/>
                  </a:lnTo>
                  <a:lnTo>
                    <a:pt x="1910969" y="156591"/>
                  </a:lnTo>
                  <a:lnTo>
                    <a:pt x="1897761" y="145796"/>
                  </a:lnTo>
                  <a:lnTo>
                    <a:pt x="1885823" y="137287"/>
                  </a:lnTo>
                  <a:close/>
                  <a:moveTo>
                    <a:pt x="1879854" y="185547"/>
                  </a:moveTo>
                  <a:lnTo>
                    <a:pt x="1949323" y="234823"/>
                  </a:lnTo>
                  <a:lnTo>
                    <a:pt x="1947037" y="149606"/>
                  </a:lnTo>
                  <a:close/>
                </a:path>
              </a:pathLst>
            </a:custGeom>
            <a:solidFill>
              <a:srgbClr val="BFBFBF"/>
            </a:solidFill>
          </p:spPr>
        </p:sp>
      </p:grpSp>
      <p:sp>
        <p:nvSpPr>
          <p:cNvPr id="26" name="Freeform 26"/>
          <p:cNvSpPr/>
          <p:nvPr/>
        </p:nvSpPr>
        <p:spPr>
          <a:xfrm>
            <a:off x="3550920" y="120396"/>
            <a:ext cx="4091940" cy="510540"/>
          </a:xfrm>
          <a:custGeom>
            <a:avLst/>
            <a:gdLst/>
            <a:ahLst/>
            <a:cxnLst/>
            <a:rect l="l" t="t" r="r" b="b"/>
            <a:pathLst>
              <a:path w="4091940" h="510540">
                <a:moveTo>
                  <a:pt x="0" y="0"/>
                </a:moveTo>
                <a:lnTo>
                  <a:pt x="4091940" y="0"/>
                </a:lnTo>
                <a:lnTo>
                  <a:pt x="4091940" y="510540"/>
                </a:lnTo>
                <a:lnTo>
                  <a:pt x="0" y="51054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27" name="Group 27"/>
          <p:cNvGrpSpPr>
            <a:grpSpLocks noChangeAspect="1"/>
          </p:cNvGrpSpPr>
          <p:nvPr/>
        </p:nvGrpSpPr>
        <p:grpSpPr>
          <a:xfrm>
            <a:off x="6091304" y="1304287"/>
            <a:ext cx="1744980" cy="520703"/>
            <a:chOff x="0" y="0"/>
            <a:chExt cx="1744980" cy="520700"/>
          </a:xfrm>
        </p:grpSpPr>
        <p:sp>
          <p:nvSpPr>
            <p:cNvPr id="28" name="Freeform 28"/>
            <p:cNvSpPr/>
            <p:nvPr/>
          </p:nvSpPr>
          <p:spPr>
            <a:xfrm>
              <a:off x="0" y="0"/>
              <a:ext cx="1744980" cy="520700"/>
            </a:xfrm>
            <a:custGeom>
              <a:avLst/>
              <a:gdLst/>
              <a:ahLst/>
              <a:cxnLst/>
              <a:rect l="l" t="t" r="r" b="b"/>
              <a:pathLst>
                <a:path w="1744980" h="520700">
                  <a:moveTo>
                    <a:pt x="1744853" y="0"/>
                  </a:moveTo>
                  <a:lnTo>
                    <a:pt x="1703959" y="381"/>
                  </a:lnTo>
                  <a:lnTo>
                    <a:pt x="1693926" y="635"/>
                  </a:lnTo>
                  <a:lnTo>
                    <a:pt x="1694307" y="13335"/>
                  </a:lnTo>
                  <a:lnTo>
                    <a:pt x="1704213" y="13081"/>
                  </a:lnTo>
                  <a:lnTo>
                    <a:pt x="1704086" y="13081"/>
                  </a:lnTo>
                  <a:lnTo>
                    <a:pt x="1744980" y="12700"/>
                  </a:lnTo>
                  <a:close/>
                  <a:moveTo>
                    <a:pt x="1655826" y="1651"/>
                  </a:moveTo>
                  <a:lnTo>
                    <a:pt x="1622298" y="3048"/>
                  </a:lnTo>
                  <a:lnTo>
                    <a:pt x="1604899" y="4064"/>
                  </a:lnTo>
                  <a:lnTo>
                    <a:pt x="1605661" y="16764"/>
                  </a:lnTo>
                  <a:lnTo>
                    <a:pt x="1622933" y="15748"/>
                  </a:lnTo>
                  <a:lnTo>
                    <a:pt x="1656334" y="14351"/>
                  </a:lnTo>
                  <a:close/>
                  <a:moveTo>
                    <a:pt x="1566799" y="6477"/>
                  </a:moveTo>
                  <a:lnTo>
                    <a:pt x="1541653" y="8255"/>
                  </a:lnTo>
                  <a:lnTo>
                    <a:pt x="1516126" y="10541"/>
                  </a:lnTo>
                  <a:lnTo>
                    <a:pt x="1517142" y="23241"/>
                  </a:lnTo>
                  <a:lnTo>
                    <a:pt x="1542669" y="20955"/>
                  </a:lnTo>
                  <a:lnTo>
                    <a:pt x="1542542" y="20955"/>
                  </a:lnTo>
                  <a:lnTo>
                    <a:pt x="1567688" y="19177"/>
                  </a:lnTo>
                  <a:close/>
                  <a:moveTo>
                    <a:pt x="1478026" y="14351"/>
                  </a:moveTo>
                  <a:lnTo>
                    <a:pt x="1462532" y="16002"/>
                  </a:lnTo>
                  <a:lnTo>
                    <a:pt x="1427480" y="20193"/>
                  </a:lnTo>
                  <a:lnTo>
                    <a:pt x="1429004" y="32766"/>
                  </a:lnTo>
                  <a:lnTo>
                    <a:pt x="1464056" y="28575"/>
                  </a:lnTo>
                  <a:lnTo>
                    <a:pt x="1463929" y="28575"/>
                  </a:lnTo>
                  <a:lnTo>
                    <a:pt x="1479423" y="26924"/>
                  </a:lnTo>
                  <a:close/>
                  <a:moveTo>
                    <a:pt x="1389634" y="25273"/>
                  </a:moveTo>
                  <a:lnTo>
                    <a:pt x="1385697" y="25781"/>
                  </a:lnTo>
                  <a:lnTo>
                    <a:pt x="1348359" y="31369"/>
                  </a:lnTo>
                  <a:lnTo>
                    <a:pt x="1339215" y="33020"/>
                  </a:lnTo>
                  <a:lnTo>
                    <a:pt x="1341374" y="45466"/>
                  </a:lnTo>
                  <a:lnTo>
                    <a:pt x="1350391" y="43942"/>
                  </a:lnTo>
                  <a:lnTo>
                    <a:pt x="1350264" y="43942"/>
                  </a:lnTo>
                  <a:lnTo>
                    <a:pt x="1387475" y="38354"/>
                  </a:lnTo>
                  <a:lnTo>
                    <a:pt x="1391412" y="37846"/>
                  </a:lnTo>
                  <a:close/>
                  <a:moveTo>
                    <a:pt x="1301623" y="39497"/>
                  </a:moveTo>
                  <a:lnTo>
                    <a:pt x="1276096" y="44196"/>
                  </a:lnTo>
                  <a:lnTo>
                    <a:pt x="1251585" y="49149"/>
                  </a:lnTo>
                  <a:lnTo>
                    <a:pt x="1254125" y="61595"/>
                  </a:lnTo>
                  <a:lnTo>
                    <a:pt x="1278509" y="56642"/>
                  </a:lnTo>
                  <a:lnTo>
                    <a:pt x="1278382" y="56642"/>
                  </a:lnTo>
                  <a:lnTo>
                    <a:pt x="1303909" y="51943"/>
                  </a:lnTo>
                  <a:close/>
                  <a:moveTo>
                    <a:pt x="1214247" y="57277"/>
                  </a:moveTo>
                  <a:lnTo>
                    <a:pt x="1207516" y="58801"/>
                  </a:lnTo>
                  <a:lnTo>
                    <a:pt x="1174877" y="66548"/>
                  </a:lnTo>
                  <a:lnTo>
                    <a:pt x="1164717" y="69342"/>
                  </a:lnTo>
                  <a:lnTo>
                    <a:pt x="1167892" y="81534"/>
                  </a:lnTo>
                  <a:lnTo>
                    <a:pt x="1178052" y="78867"/>
                  </a:lnTo>
                  <a:lnTo>
                    <a:pt x="1177925" y="78867"/>
                  </a:lnTo>
                  <a:lnTo>
                    <a:pt x="1210437" y="71120"/>
                  </a:lnTo>
                  <a:lnTo>
                    <a:pt x="1210310" y="71120"/>
                  </a:lnTo>
                  <a:lnTo>
                    <a:pt x="1217041" y="69596"/>
                  </a:lnTo>
                  <a:close/>
                  <a:moveTo>
                    <a:pt x="1127760" y="79375"/>
                  </a:moveTo>
                  <a:lnTo>
                    <a:pt x="1113282" y="83566"/>
                  </a:lnTo>
                  <a:lnTo>
                    <a:pt x="1084453" y="92456"/>
                  </a:lnTo>
                  <a:lnTo>
                    <a:pt x="1078865" y="94234"/>
                  </a:lnTo>
                  <a:lnTo>
                    <a:pt x="1082929" y="106299"/>
                  </a:lnTo>
                  <a:lnTo>
                    <a:pt x="1088517" y="104521"/>
                  </a:lnTo>
                  <a:lnTo>
                    <a:pt x="1088390" y="104521"/>
                  </a:lnTo>
                  <a:lnTo>
                    <a:pt x="1116965" y="95631"/>
                  </a:lnTo>
                  <a:lnTo>
                    <a:pt x="1116838" y="95758"/>
                  </a:lnTo>
                  <a:lnTo>
                    <a:pt x="1131316" y="91567"/>
                  </a:lnTo>
                  <a:close/>
                  <a:moveTo>
                    <a:pt x="1042797" y="106934"/>
                  </a:moveTo>
                  <a:lnTo>
                    <a:pt x="1031240" y="111252"/>
                  </a:lnTo>
                  <a:lnTo>
                    <a:pt x="1006983" y="121031"/>
                  </a:lnTo>
                  <a:lnTo>
                    <a:pt x="995299" y="126111"/>
                  </a:lnTo>
                  <a:lnTo>
                    <a:pt x="1000506" y="137795"/>
                  </a:lnTo>
                  <a:lnTo>
                    <a:pt x="1011936" y="132588"/>
                  </a:lnTo>
                  <a:lnTo>
                    <a:pt x="1011809" y="132715"/>
                  </a:lnTo>
                  <a:lnTo>
                    <a:pt x="1035939" y="123063"/>
                  </a:lnTo>
                  <a:lnTo>
                    <a:pt x="1035812" y="123063"/>
                  </a:lnTo>
                  <a:lnTo>
                    <a:pt x="1047242" y="118872"/>
                  </a:lnTo>
                  <a:close/>
                  <a:moveTo>
                    <a:pt x="960501" y="143002"/>
                  </a:moveTo>
                  <a:lnTo>
                    <a:pt x="944245" y="152019"/>
                  </a:lnTo>
                  <a:lnTo>
                    <a:pt x="926973" y="162814"/>
                  </a:lnTo>
                  <a:lnTo>
                    <a:pt x="916813" y="170180"/>
                  </a:lnTo>
                  <a:lnTo>
                    <a:pt x="924179" y="180467"/>
                  </a:lnTo>
                  <a:lnTo>
                    <a:pt x="934212" y="173228"/>
                  </a:lnTo>
                  <a:lnTo>
                    <a:pt x="933831" y="173482"/>
                  </a:lnTo>
                  <a:lnTo>
                    <a:pt x="950849" y="162941"/>
                  </a:lnTo>
                  <a:lnTo>
                    <a:pt x="950595" y="163068"/>
                  </a:lnTo>
                  <a:lnTo>
                    <a:pt x="966724" y="154051"/>
                  </a:lnTo>
                  <a:close/>
                  <a:moveTo>
                    <a:pt x="887222" y="196596"/>
                  </a:moveTo>
                  <a:lnTo>
                    <a:pt x="882523" y="202184"/>
                  </a:lnTo>
                  <a:lnTo>
                    <a:pt x="878332" y="208153"/>
                  </a:lnTo>
                  <a:lnTo>
                    <a:pt x="874649" y="214122"/>
                  </a:lnTo>
                  <a:lnTo>
                    <a:pt x="871728" y="220218"/>
                  </a:lnTo>
                  <a:lnTo>
                    <a:pt x="869315" y="226314"/>
                  </a:lnTo>
                  <a:lnTo>
                    <a:pt x="867537" y="232537"/>
                  </a:lnTo>
                  <a:lnTo>
                    <a:pt x="866521" y="238887"/>
                  </a:lnTo>
                  <a:lnTo>
                    <a:pt x="866140" y="244856"/>
                  </a:lnTo>
                  <a:lnTo>
                    <a:pt x="866140" y="245872"/>
                  </a:lnTo>
                  <a:lnTo>
                    <a:pt x="878840" y="246507"/>
                  </a:lnTo>
                  <a:lnTo>
                    <a:pt x="878840" y="245491"/>
                  </a:lnTo>
                  <a:lnTo>
                    <a:pt x="879094" y="239903"/>
                  </a:lnTo>
                  <a:lnTo>
                    <a:pt x="879094" y="240538"/>
                  </a:lnTo>
                  <a:lnTo>
                    <a:pt x="879983" y="234950"/>
                  </a:lnTo>
                  <a:lnTo>
                    <a:pt x="879856" y="235585"/>
                  </a:lnTo>
                  <a:lnTo>
                    <a:pt x="881380" y="230124"/>
                  </a:lnTo>
                  <a:lnTo>
                    <a:pt x="881253" y="230632"/>
                  </a:lnTo>
                  <a:lnTo>
                    <a:pt x="883412" y="225044"/>
                  </a:lnTo>
                  <a:lnTo>
                    <a:pt x="883158" y="225552"/>
                  </a:lnTo>
                  <a:lnTo>
                    <a:pt x="885952" y="220091"/>
                  </a:lnTo>
                  <a:lnTo>
                    <a:pt x="885698" y="220599"/>
                  </a:lnTo>
                  <a:lnTo>
                    <a:pt x="889127" y="214884"/>
                  </a:lnTo>
                  <a:lnTo>
                    <a:pt x="888873" y="215265"/>
                  </a:lnTo>
                  <a:lnTo>
                    <a:pt x="892810" y="209804"/>
                  </a:lnTo>
                  <a:lnTo>
                    <a:pt x="892429" y="210185"/>
                  </a:lnTo>
                  <a:lnTo>
                    <a:pt x="897001" y="204597"/>
                  </a:lnTo>
                  <a:close/>
                  <a:moveTo>
                    <a:pt x="854329" y="277749"/>
                  </a:moveTo>
                  <a:lnTo>
                    <a:pt x="852297" y="280543"/>
                  </a:lnTo>
                  <a:lnTo>
                    <a:pt x="852551" y="280162"/>
                  </a:lnTo>
                  <a:lnTo>
                    <a:pt x="847979" y="285623"/>
                  </a:lnTo>
                  <a:lnTo>
                    <a:pt x="848360" y="285242"/>
                  </a:lnTo>
                  <a:lnTo>
                    <a:pt x="837692" y="296291"/>
                  </a:lnTo>
                  <a:lnTo>
                    <a:pt x="838200" y="295783"/>
                  </a:lnTo>
                  <a:lnTo>
                    <a:pt x="825246" y="306705"/>
                  </a:lnTo>
                  <a:lnTo>
                    <a:pt x="825627" y="306451"/>
                  </a:lnTo>
                  <a:lnTo>
                    <a:pt x="819150" y="311150"/>
                  </a:lnTo>
                  <a:lnTo>
                    <a:pt x="826516" y="321437"/>
                  </a:lnTo>
                  <a:lnTo>
                    <a:pt x="833247" y="316484"/>
                  </a:lnTo>
                  <a:lnTo>
                    <a:pt x="846582" y="305308"/>
                  </a:lnTo>
                  <a:lnTo>
                    <a:pt x="857631" y="294005"/>
                  </a:lnTo>
                  <a:lnTo>
                    <a:pt x="862584" y="288036"/>
                  </a:lnTo>
                  <a:lnTo>
                    <a:pt x="864616" y="285115"/>
                  </a:lnTo>
                  <a:close/>
                  <a:moveTo>
                    <a:pt x="787654" y="331089"/>
                  </a:moveTo>
                  <a:lnTo>
                    <a:pt x="775589" y="337693"/>
                  </a:lnTo>
                  <a:lnTo>
                    <a:pt x="775843" y="337566"/>
                  </a:lnTo>
                  <a:lnTo>
                    <a:pt x="755269" y="347726"/>
                  </a:lnTo>
                  <a:lnTo>
                    <a:pt x="755396" y="347599"/>
                  </a:lnTo>
                  <a:lnTo>
                    <a:pt x="742569" y="353441"/>
                  </a:lnTo>
                  <a:lnTo>
                    <a:pt x="747776" y="364998"/>
                  </a:lnTo>
                  <a:lnTo>
                    <a:pt x="760730" y="359156"/>
                  </a:lnTo>
                  <a:lnTo>
                    <a:pt x="781685" y="348869"/>
                  </a:lnTo>
                  <a:lnTo>
                    <a:pt x="793750" y="342265"/>
                  </a:lnTo>
                  <a:close/>
                  <a:moveTo>
                    <a:pt x="707771" y="367792"/>
                  </a:moveTo>
                  <a:lnTo>
                    <a:pt x="683641" y="376682"/>
                  </a:lnTo>
                  <a:lnTo>
                    <a:pt x="683768" y="376682"/>
                  </a:lnTo>
                  <a:lnTo>
                    <a:pt x="660019" y="384683"/>
                  </a:lnTo>
                  <a:lnTo>
                    <a:pt x="664083" y="396621"/>
                  </a:lnTo>
                  <a:lnTo>
                    <a:pt x="687959" y="388620"/>
                  </a:lnTo>
                  <a:lnTo>
                    <a:pt x="712216" y="379730"/>
                  </a:lnTo>
                  <a:close/>
                  <a:moveTo>
                    <a:pt x="623951" y="395859"/>
                  </a:moveTo>
                  <a:lnTo>
                    <a:pt x="598170" y="403225"/>
                  </a:lnTo>
                  <a:lnTo>
                    <a:pt x="598297" y="403225"/>
                  </a:lnTo>
                  <a:lnTo>
                    <a:pt x="575183" y="409321"/>
                  </a:lnTo>
                  <a:lnTo>
                    <a:pt x="578358" y="421513"/>
                  </a:lnTo>
                  <a:lnTo>
                    <a:pt x="601599" y="415417"/>
                  </a:lnTo>
                  <a:lnTo>
                    <a:pt x="627507" y="408051"/>
                  </a:lnTo>
                  <a:close/>
                  <a:moveTo>
                    <a:pt x="538226" y="418338"/>
                  </a:moveTo>
                  <a:lnTo>
                    <a:pt x="534670" y="419227"/>
                  </a:lnTo>
                  <a:lnTo>
                    <a:pt x="534670" y="419100"/>
                  </a:lnTo>
                  <a:lnTo>
                    <a:pt x="501142" y="426593"/>
                  </a:lnTo>
                  <a:lnTo>
                    <a:pt x="501269" y="426593"/>
                  </a:lnTo>
                  <a:lnTo>
                    <a:pt x="488823" y="429133"/>
                  </a:lnTo>
                  <a:lnTo>
                    <a:pt x="491363" y="441579"/>
                  </a:lnTo>
                  <a:lnTo>
                    <a:pt x="503809" y="439039"/>
                  </a:lnTo>
                  <a:lnTo>
                    <a:pt x="537591" y="431546"/>
                  </a:lnTo>
                  <a:lnTo>
                    <a:pt x="541147" y="430657"/>
                  </a:lnTo>
                  <a:close/>
                  <a:moveTo>
                    <a:pt x="451612" y="436372"/>
                  </a:moveTo>
                  <a:lnTo>
                    <a:pt x="431038" y="440182"/>
                  </a:lnTo>
                  <a:lnTo>
                    <a:pt x="431165" y="440182"/>
                  </a:lnTo>
                  <a:lnTo>
                    <a:pt x="401574" y="445135"/>
                  </a:lnTo>
                  <a:lnTo>
                    <a:pt x="403733" y="457708"/>
                  </a:lnTo>
                  <a:lnTo>
                    <a:pt x="433324" y="452628"/>
                  </a:lnTo>
                  <a:lnTo>
                    <a:pt x="453898" y="448818"/>
                  </a:lnTo>
                  <a:close/>
                  <a:moveTo>
                    <a:pt x="364109" y="450977"/>
                  </a:moveTo>
                  <a:lnTo>
                    <a:pt x="357505" y="451993"/>
                  </a:lnTo>
                  <a:lnTo>
                    <a:pt x="357632" y="451866"/>
                  </a:lnTo>
                  <a:lnTo>
                    <a:pt x="319532" y="457073"/>
                  </a:lnTo>
                  <a:lnTo>
                    <a:pt x="319659" y="457073"/>
                  </a:lnTo>
                  <a:lnTo>
                    <a:pt x="313944" y="457708"/>
                  </a:lnTo>
                  <a:lnTo>
                    <a:pt x="315468" y="470408"/>
                  </a:lnTo>
                  <a:lnTo>
                    <a:pt x="321183" y="469646"/>
                  </a:lnTo>
                  <a:lnTo>
                    <a:pt x="359410" y="464439"/>
                  </a:lnTo>
                  <a:lnTo>
                    <a:pt x="366014" y="463550"/>
                  </a:lnTo>
                  <a:close/>
                  <a:moveTo>
                    <a:pt x="276225" y="462153"/>
                  </a:moveTo>
                  <a:lnTo>
                    <a:pt x="241935" y="465709"/>
                  </a:lnTo>
                  <a:lnTo>
                    <a:pt x="225679" y="467106"/>
                  </a:lnTo>
                  <a:lnTo>
                    <a:pt x="226822" y="479806"/>
                  </a:lnTo>
                  <a:lnTo>
                    <a:pt x="243205" y="478409"/>
                  </a:lnTo>
                  <a:lnTo>
                    <a:pt x="277495" y="474853"/>
                  </a:lnTo>
                  <a:close/>
                  <a:moveTo>
                    <a:pt x="187833" y="470281"/>
                  </a:moveTo>
                  <a:lnTo>
                    <a:pt x="162306" y="472186"/>
                  </a:lnTo>
                  <a:lnTo>
                    <a:pt x="137287" y="473583"/>
                  </a:lnTo>
                  <a:lnTo>
                    <a:pt x="138049" y="486283"/>
                  </a:lnTo>
                  <a:lnTo>
                    <a:pt x="163195" y="484886"/>
                  </a:lnTo>
                  <a:lnTo>
                    <a:pt x="188849" y="482981"/>
                  </a:lnTo>
                  <a:close/>
                  <a:moveTo>
                    <a:pt x="99314" y="475361"/>
                  </a:moveTo>
                  <a:lnTo>
                    <a:pt x="81407" y="476123"/>
                  </a:lnTo>
                  <a:lnTo>
                    <a:pt x="81534" y="476123"/>
                  </a:lnTo>
                  <a:lnTo>
                    <a:pt x="63373" y="476504"/>
                  </a:lnTo>
                  <a:lnTo>
                    <a:pt x="63500" y="489204"/>
                  </a:lnTo>
                  <a:lnTo>
                    <a:pt x="81915" y="488823"/>
                  </a:lnTo>
                  <a:lnTo>
                    <a:pt x="99822" y="488061"/>
                  </a:lnTo>
                  <a:close/>
                  <a:moveTo>
                    <a:pt x="75565" y="444500"/>
                  </a:moveTo>
                  <a:lnTo>
                    <a:pt x="0" y="483870"/>
                  </a:lnTo>
                  <a:lnTo>
                    <a:pt x="76708" y="520700"/>
                  </a:lnTo>
                  <a:close/>
                </a:path>
              </a:pathLst>
            </a:custGeom>
            <a:solidFill>
              <a:srgbClr val="BFBFBF"/>
            </a:solidFill>
          </p:spPr>
        </p:sp>
      </p:grpSp>
      <p:grpSp>
        <p:nvGrpSpPr>
          <p:cNvPr id="29" name="Group 29"/>
          <p:cNvGrpSpPr>
            <a:grpSpLocks noChangeAspect="1"/>
          </p:cNvGrpSpPr>
          <p:nvPr/>
        </p:nvGrpSpPr>
        <p:grpSpPr>
          <a:xfrm>
            <a:off x="8013068" y="1456687"/>
            <a:ext cx="1279398" cy="514093"/>
            <a:chOff x="0" y="0"/>
            <a:chExt cx="1279398" cy="514096"/>
          </a:xfrm>
        </p:grpSpPr>
        <p:sp>
          <p:nvSpPr>
            <p:cNvPr id="30" name="Freeform 30"/>
            <p:cNvSpPr/>
            <p:nvPr/>
          </p:nvSpPr>
          <p:spPr>
            <a:xfrm>
              <a:off x="0" y="0"/>
              <a:ext cx="1279398" cy="514096"/>
            </a:xfrm>
            <a:custGeom>
              <a:avLst/>
              <a:gdLst/>
              <a:ahLst/>
              <a:cxnLst/>
              <a:rect l="l" t="t" r="r" b="b"/>
              <a:pathLst>
                <a:path w="1279398" h="514096">
                  <a:moveTo>
                    <a:pt x="254" y="0"/>
                  </a:moveTo>
                  <a:lnTo>
                    <a:pt x="30226" y="381"/>
                  </a:lnTo>
                  <a:lnTo>
                    <a:pt x="51054" y="1016"/>
                  </a:lnTo>
                  <a:lnTo>
                    <a:pt x="50673" y="13716"/>
                  </a:lnTo>
                  <a:lnTo>
                    <a:pt x="29972" y="13081"/>
                  </a:lnTo>
                  <a:lnTo>
                    <a:pt x="30099" y="13081"/>
                  </a:lnTo>
                  <a:lnTo>
                    <a:pt x="0" y="12700"/>
                  </a:lnTo>
                  <a:close/>
                  <a:moveTo>
                    <a:pt x="89281" y="3048"/>
                  </a:moveTo>
                  <a:lnTo>
                    <a:pt x="90297" y="3048"/>
                  </a:lnTo>
                  <a:lnTo>
                    <a:pt x="120015" y="5334"/>
                  </a:lnTo>
                  <a:lnTo>
                    <a:pt x="140208" y="7366"/>
                  </a:lnTo>
                  <a:lnTo>
                    <a:pt x="138938" y="19939"/>
                  </a:lnTo>
                  <a:lnTo>
                    <a:pt x="118872" y="18034"/>
                  </a:lnTo>
                  <a:lnTo>
                    <a:pt x="118999" y="18034"/>
                  </a:lnTo>
                  <a:lnTo>
                    <a:pt x="89408" y="15748"/>
                  </a:lnTo>
                  <a:lnTo>
                    <a:pt x="89535" y="15748"/>
                  </a:lnTo>
                  <a:lnTo>
                    <a:pt x="88646" y="15748"/>
                  </a:lnTo>
                  <a:close/>
                  <a:moveTo>
                    <a:pt x="178181" y="11684"/>
                  </a:moveTo>
                  <a:lnTo>
                    <a:pt x="178816" y="11811"/>
                  </a:lnTo>
                  <a:lnTo>
                    <a:pt x="228600" y="19304"/>
                  </a:lnTo>
                  <a:lnTo>
                    <a:pt x="226695" y="31750"/>
                  </a:lnTo>
                  <a:lnTo>
                    <a:pt x="177038" y="24384"/>
                  </a:lnTo>
                  <a:lnTo>
                    <a:pt x="177165" y="24384"/>
                  </a:lnTo>
                  <a:lnTo>
                    <a:pt x="176657" y="24257"/>
                  </a:lnTo>
                  <a:close/>
                  <a:moveTo>
                    <a:pt x="266446" y="25908"/>
                  </a:moveTo>
                  <a:lnTo>
                    <a:pt x="291592" y="31115"/>
                  </a:lnTo>
                  <a:lnTo>
                    <a:pt x="316230" y="36703"/>
                  </a:lnTo>
                  <a:lnTo>
                    <a:pt x="313436" y="49149"/>
                  </a:lnTo>
                  <a:lnTo>
                    <a:pt x="288798" y="43434"/>
                  </a:lnTo>
                  <a:lnTo>
                    <a:pt x="288925" y="43561"/>
                  </a:lnTo>
                  <a:lnTo>
                    <a:pt x="263906" y="38354"/>
                  </a:lnTo>
                  <a:close/>
                  <a:moveTo>
                    <a:pt x="353441" y="46101"/>
                  </a:moveTo>
                  <a:lnTo>
                    <a:pt x="370205" y="50673"/>
                  </a:lnTo>
                  <a:lnTo>
                    <a:pt x="394970" y="58166"/>
                  </a:lnTo>
                  <a:lnTo>
                    <a:pt x="402463" y="60579"/>
                  </a:lnTo>
                  <a:lnTo>
                    <a:pt x="398526" y="72644"/>
                  </a:lnTo>
                  <a:lnTo>
                    <a:pt x="391160" y="70358"/>
                  </a:lnTo>
                  <a:lnTo>
                    <a:pt x="391287" y="70358"/>
                  </a:lnTo>
                  <a:lnTo>
                    <a:pt x="366649" y="62865"/>
                  </a:lnTo>
                  <a:lnTo>
                    <a:pt x="366776" y="62992"/>
                  </a:lnTo>
                  <a:lnTo>
                    <a:pt x="350139" y="58420"/>
                  </a:lnTo>
                  <a:close/>
                  <a:moveTo>
                    <a:pt x="438658" y="72898"/>
                  </a:moveTo>
                  <a:lnTo>
                    <a:pt x="442087" y="74168"/>
                  </a:lnTo>
                  <a:lnTo>
                    <a:pt x="464312" y="82677"/>
                  </a:lnTo>
                  <a:lnTo>
                    <a:pt x="485521" y="91567"/>
                  </a:lnTo>
                  <a:lnTo>
                    <a:pt x="486283" y="91948"/>
                  </a:lnTo>
                  <a:lnTo>
                    <a:pt x="481076" y="103505"/>
                  </a:lnTo>
                  <a:lnTo>
                    <a:pt x="480314" y="103251"/>
                  </a:lnTo>
                  <a:lnTo>
                    <a:pt x="480441" y="103251"/>
                  </a:lnTo>
                  <a:lnTo>
                    <a:pt x="459486" y="94361"/>
                  </a:lnTo>
                  <a:lnTo>
                    <a:pt x="459613" y="94488"/>
                  </a:lnTo>
                  <a:lnTo>
                    <a:pt x="437642" y="85979"/>
                  </a:lnTo>
                  <a:lnTo>
                    <a:pt x="437769" y="86106"/>
                  </a:lnTo>
                  <a:lnTo>
                    <a:pt x="434467" y="84836"/>
                  </a:lnTo>
                  <a:close/>
                  <a:moveTo>
                    <a:pt x="520954" y="108331"/>
                  </a:moveTo>
                  <a:lnTo>
                    <a:pt x="524637" y="110109"/>
                  </a:lnTo>
                  <a:lnTo>
                    <a:pt x="542544" y="120015"/>
                  </a:lnTo>
                  <a:lnTo>
                    <a:pt x="559308" y="129921"/>
                  </a:lnTo>
                  <a:lnTo>
                    <a:pt x="565658" y="134112"/>
                  </a:lnTo>
                  <a:lnTo>
                    <a:pt x="558546" y="144780"/>
                  </a:lnTo>
                  <a:lnTo>
                    <a:pt x="552323" y="140589"/>
                  </a:lnTo>
                  <a:lnTo>
                    <a:pt x="552704" y="140716"/>
                  </a:lnTo>
                  <a:lnTo>
                    <a:pt x="536194" y="130937"/>
                  </a:lnTo>
                  <a:lnTo>
                    <a:pt x="536321" y="131064"/>
                  </a:lnTo>
                  <a:lnTo>
                    <a:pt x="518668" y="121412"/>
                  </a:lnTo>
                  <a:lnTo>
                    <a:pt x="518922" y="121539"/>
                  </a:lnTo>
                  <a:lnTo>
                    <a:pt x="515366" y="119761"/>
                  </a:lnTo>
                  <a:close/>
                  <a:moveTo>
                    <a:pt x="596646" y="157353"/>
                  </a:moveTo>
                  <a:lnTo>
                    <a:pt x="601472" y="161417"/>
                  </a:lnTo>
                  <a:lnTo>
                    <a:pt x="612775" y="172339"/>
                  </a:lnTo>
                  <a:lnTo>
                    <a:pt x="622554" y="183515"/>
                  </a:lnTo>
                  <a:lnTo>
                    <a:pt x="630809" y="194945"/>
                  </a:lnTo>
                  <a:lnTo>
                    <a:pt x="631825" y="196723"/>
                  </a:lnTo>
                  <a:lnTo>
                    <a:pt x="620776" y="203073"/>
                  </a:lnTo>
                  <a:lnTo>
                    <a:pt x="619887" y="201549"/>
                  </a:lnTo>
                  <a:lnTo>
                    <a:pt x="620268" y="202057"/>
                  </a:lnTo>
                  <a:lnTo>
                    <a:pt x="612521" y="191262"/>
                  </a:lnTo>
                  <a:lnTo>
                    <a:pt x="612902" y="191643"/>
                  </a:lnTo>
                  <a:lnTo>
                    <a:pt x="603377" y="180975"/>
                  </a:lnTo>
                  <a:lnTo>
                    <a:pt x="603758" y="181356"/>
                  </a:lnTo>
                  <a:lnTo>
                    <a:pt x="592836" y="170688"/>
                  </a:lnTo>
                  <a:lnTo>
                    <a:pt x="593090" y="171069"/>
                  </a:lnTo>
                  <a:lnTo>
                    <a:pt x="588518" y="167132"/>
                  </a:lnTo>
                  <a:close/>
                  <a:moveTo>
                    <a:pt x="645541" y="234823"/>
                  </a:moveTo>
                  <a:lnTo>
                    <a:pt x="646176" y="241808"/>
                  </a:lnTo>
                  <a:lnTo>
                    <a:pt x="647065" y="252857"/>
                  </a:lnTo>
                  <a:lnTo>
                    <a:pt x="646938" y="251841"/>
                  </a:lnTo>
                  <a:lnTo>
                    <a:pt x="649732" y="262890"/>
                  </a:lnTo>
                  <a:lnTo>
                    <a:pt x="649478" y="262128"/>
                  </a:lnTo>
                  <a:lnTo>
                    <a:pt x="653923" y="273050"/>
                  </a:lnTo>
                  <a:lnTo>
                    <a:pt x="653542" y="272288"/>
                  </a:lnTo>
                  <a:lnTo>
                    <a:pt x="658241" y="280543"/>
                  </a:lnTo>
                  <a:lnTo>
                    <a:pt x="647192" y="286766"/>
                  </a:lnTo>
                  <a:lnTo>
                    <a:pt x="642239" y="278257"/>
                  </a:lnTo>
                  <a:lnTo>
                    <a:pt x="637540" y="266446"/>
                  </a:lnTo>
                  <a:lnTo>
                    <a:pt x="634492" y="254508"/>
                  </a:lnTo>
                  <a:lnTo>
                    <a:pt x="633476" y="242951"/>
                  </a:lnTo>
                  <a:lnTo>
                    <a:pt x="632841" y="235966"/>
                  </a:lnTo>
                  <a:close/>
                  <a:moveTo>
                    <a:pt x="681101" y="308483"/>
                  </a:moveTo>
                  <a:lnTo>
                    <a:pt x="686816" y="314071"/>
                  </a:lnTo>
                  <a:lnTo>
                    <a:pt x="686435" y="313690"/>
                  </a:lnTo>
                  <a:lnTo>
                    <a:pt x="698881" y="324104"/>
                  </a:lnTo>
                  <a:lnTo>
                    <a:pt x="698627" y="323850"/>
                  </a:lnTo>
                  <a:lnTo>
                    <a:pt x="712343" y="334137"/>
                  </a:lnTo>
                  <a:lnTo>
                    <a:pt x="712089" y="334010"/>
                  </a:lnTo>
                  <a:lnTo>
                    <a:pt x="719963" y="339217"/>
                  </a:lnTo>
                  <a:lnTo>
                    <a:pt x="712978" y="349758"/>
                  </a:lnTo>
                  <a:lnTo>
                    <a:pt x="704977" y="344424"/>
                  </a:lnTo>
                  <a:lnTo>
                    <a:pt x="690880" y="333883"/>
                  </a:lnTo>
                  <a:lnTo>
                    <a:pt x="678180" y="323342"/>
                  </a:lnTo>
                  <a:lnTo>
                    <a:pt x="672338" y="317627"/>
                  </a:lnTo>
                  <a:close/>
                  <a:moveTo>
                    <a:pt x="752221" y="358521"/>
                  </a:moveTo>
                  <a:lnTo>
                    <a:pt x="760984" y="363347"/>
                  </a:lnTo>
                  <a:lnTo>
                    <a:pt x="760730" y="363220"/>
                  </a:lnTo>
                  <a:lnTo>
                    <a:pt x="779526" y="372491"/>
                  </a:lnTo>
                  <a:lnTo>
                    <a:pt x="779399" y="372491"/>
                  </a:lnTo>
                  <a:lnTo>
                    <a:pt x="797433" y="380746"/>
                  </a:lnTo>
                  <a:lnTo>
                    <a:pt x="792099" y="392176"/>
                  </a:lnTo>
                  <a:lnTo>
                    <a:pt x="773938" y="383921"/>
                  </a:lnTo>
                  <a:lnTo>
                    <a:pt x="755015" y="374523"/>
                  </a:lnTo>
                  <a:lnTo>
                    <a:pt x="746125" y="369697"/>
                  </a:lnTo>
                  <a:close/>
                  <a:moveTo>
                    <a:pt x="832358" y="394970"/>
                  </a:moveTo>
                  <a:lnTo>
                    <a:pt x="842010" y="398653"/>
                  </a:lnTo>
                  <a:lnTo>
                    <a:pt x="841883" y="398653"/>
                  </a:lnTo>
                  <a:lnTo>
                    <a:pt x="864743" y="406654"/>
                  </a:lnTo>
                  <a:lnTo>
                    <a:pt x="864616" y="406654"/>
                  </a:lnTo>
                  <a:lnTo>
                    <a:pt x="879856" y="411607"/>
                  </a:lnTo>
                  <a:lnTo>
                    <a:pt x="876046" y="423672"/>
                  </a:lnTo>
                  <a:lnTo>
                    <a:pt x="860552" y="418719"/>
                  </a:lnTo>
                  <a:lnTo>
                    <a:pt x="837565" y="410591"/>
                  </a:lnTo>
                  <a:lnTo>
                    <a:pt x="827786" y="406781"/>
                  </a:lnTo>
                  <a:close/>
                  <a:moveTo>
                    <a:pt x="916051" y="422656"/>
                  </a:moveTo>
                  <a:lnTo>
                    <a:pt x="938149" y="428625"/>
                  </a:lnTo>
                  <a:lnTo>
                    <a:pt x="938022" y="428625"/>
                  </a:lnTo>
                  <a:lnTo>
                    <a:pt x="964184" y="435102"/>
                  </a:lnTo>
                  <a:lnTo>
                    <a:pt x="964057" y="435102"/>
                  </a:lnTo>
                  <a:lnTo>
                    <a:pt x="964946" y="435229"/>
                  </a:lnTo>
                  <a:lnTo>
                    <a:pt x="962152" y="447675"/>
                  </a:lnTo>
                  <a:lnTo>
                    <a:pt x="961136" y="447421"/>
                  </a:lnTo>
                  <a:lnTo>
                    <a:pt x="934974" y="440944"/>
                  </a:lnTo>
                  <a:lnTo>
                    <a:pt x="912749" y="434848"/>
                  </a:lnTo>
                  <a:close/>
                  <a:moveTo>
                    <a:pt x="1002030" y="443484"/>
                  </a:moveTo>
                  <a:lnTo>
                    <a:pt x="1018032" y="446786"/>
                  </a:lnTo>
                  <a:lnTo>
                    <a:pt x="1017905" y="446786"/>
                  </a:lnTo>
                  <a:lnTo>
                    <a:pt x="1045718" y="451739"/>
                  </a:lnTo>
                  <a:lnTo>
                    <a:pt x="1045464" y="451739"/>
                  </a:lnTo>
                  <a:lnTo>
                    <a:pt x="1051687" y="452628"/>
                  </a:lnTo>
                  <a:lnTo>
                    <a:pt x="1049782" y="465201"/>
                  </a:lnTo>
                  <a:lnTo>
                    <a:pt x="1043559" y="464312"/>
                  </a:lnTo>
                  <a:lnTo>
                    <a:pt x="1015492" y="459232"/>
                  </a:lnTo>
                  <a:lnTo>
                    <a:pt x="999490" y="455930"/>
                  </a:lnTo>
                  <a:close/>
                  <a:moveTo>
                    <a:pt x="1089406" y="458343"/>
                  </a:moveTo>
                  <a:lnTo>
                    <a:pt x="1102614" y="460375"/>
                  </a:lnTo>
                  <a:lnTo>
                    <a:pt x="1102487" y="460248"/>
                  </a:lnTo>
                  <a:lnTo>
                    <a:pt x="1131570" y="463804"/>
                  </a:lnTo>
                  <a:lnTo>
                    <a:pt x="1131316" y="463804"/>
                  </a:lnTo>
                  <a:lnTo>
                    <a:pt x="1139444" y="464566"/>
                  </a:lnTo>
                  <a:lnTo>
                    <a:pt x="1138174" y="477266"/>
                  </a:lnTo>
                  <a:lnTo>
                    <a:pt x="1130046" y="476377"/>
                  </a:lnTo>
                  <a:lnTo>
                    <a:pt x="1100836" y="472948"/>
                  </a:lnTo>
                  <a:lnTo>
                    <a:pt x="1087501" y="470916"/>
                  </a:lnTo>
                  <a:close/>
                  <a:moveTo>
                    <a:pt x="1177290" y="467995"/>
                  </a:moveTo>
                  <a:lnTo>
                    <a:pt x="1190244" y="468884"/>
                  </a:lnTo>
                  <a:lnTo>
                    <a:pt x="1189990" y="468884"/>
                  </a:lnTo>
                  <a:lnTo>
                    <a:pt x="1216279" y="470027"/>
                  </a:lnTo>
                  <a:lnTo>
                    <a:pt x="1215644" y="482727"/>
                  </a:lnTo>
                  <a:lnTo>
                    <a:pt x="1189355" y="481584"/>
                  </a:lnTo>
                  <a:lnTo>
                    <a:pt x="1176274" y="480568"/>
                  </a:lnTo>
                  <a:close/>
                  <a:moveTo>
                    <a:pt x="1204341" y="438023"/>
                  </a:moveTo>
                  <a:lnTo>
                    <a:pt x="1279398" y="478282"/>
                  </a:lnTo>
                  <a:lnTo>
                    <a:pt x="1202182" y="514096"/>
                  </a:lnTo>
                  <a:close/>
                </a:path>
              </a:pathLst>
            </a:custGeom>
            <a:solidFill>
              <a:srgbClr val="BFBFBF"/>
            </a:solidFill>
          </p:spPr>
        </p:sp>
      </p:grpSp>
      <p:sp>
        <p:nvSpPr>
          <p:cNvPr id="31" name="Freeform 31"/>
          <p:cNvSpPr/>
          <p:nvPr/>
        </p:nvSpPr>
        <p:spPr>
          <a:xfrm>
            <a:off x="11145012" y="3275066"/>
            <a:ext cx="708660" cy="707146"/>
          </a:xfrm>
          <a:custGeom>
            <a:avLst/>
            <a:gdLst/>
            <a:ahLst/>
            <a:cxnLst/>
            <a:rect l="l" t="t" r="r" b="b"/>
            <a:pathLst>
              <a:path w="708660" h="707146">
                <a:moveTo>
                  <a:pt x="0" y="0"/>
                </a:moveTo>
                <a:lnTo>
                  <a:pt x="708660" y="0"/>
                </a:lnTo>
                <a:lnTo>
                  <a:pt x="708660" y="707146"/>
                </a:lnTo>
                <a:lnTo>
                  <a:pt x="0" y="707146"/>
                </a:lnTo>
                <a:lnTo>
                  <a:pt x="0" y="0"/>
                </a:lnTo>
                <a:close/>
              </a:path>
            </a:pathLst>
          </a:custGeom>
          <a:blipFill>
            <a:blip r:embed="rId26"/>
            <a:stretch>
              <a:fillRect/>
            </a:stretch>
          </a:blipFill>
        </p:spPr>
      </p:sp>
      <p:grpSp>
        <p:nvGrpSpPr>
          <p:cNvPr id="32" name="Group 32"/>
          <p:cNvGrpSpPr>
            <a:grpSpLocks noChangeAspect="1"/>
          </p:cNvGrpSpPr>
          <p:nvPr/>
        </p:nvGrpSpPr>
        <p:grpSpPr>
          <a:xfrm>
            <a:off x="11170920" y="3300984"/>
            <a:ext cx="606552" cy="605028"/>
            <a:chOff x="0" y="0"/>
            <a:chExt cx="808736" cy="806704"/>
          </a:xfrm>
        </p:grpSpPr>
        <p:sp>
          <p:nvSpPr>
            <p:cNvPr id="33" name="Freeform 33"/>
            <p:cNvSpPr/>
            <p:nvPr/>
          </p:nvSpPr>
          <p:spPr>
            <a:xfrm>
              <a:off x="0" y="0"/>
              <a:ext cx="808736" cy="806704"/>
            </a:xfrm>
            <a:custGeom>
              <a:avLst/>
              <a:gdLst/>
              <a:ahLst/>
              <a:cxnLst/>
              <a:rect l="l" t="t" r="r" b="b"/>
              <a:pathLst>
                <a:path w="808736" h="806704">
                  <a:moveTo>
                    <a:pt x="404368" y="0"/>
                  </a:moveTo>
                  <a:cubicBezTo>
                    <a:pt x="180975" y="0"/>
                    <a:pt x="0" y="180467"/>
                    <a:pt x="0" y="403352"/>
                  </a:cubicBezTo>
                  <a:cubicBezTo>
                    <a:pt x="0" y="626237"/>
                    <a:pt x="180975" y="806704"/>
                    <a:pt x="404368" y="806704"/>
                  </a:cubicBezTo>
                  <a:cubicBezTo>
                    <a:pt x="627634" y="806704"/>
                    <a:pt x="808482" y="626364"/>
                    <a:pt x="808736" y="403733"/>
                  </a:cubicBezTo>
                  <a:lnTo>
                    <a:pt x="808736" y="403733"/>
                  </a:lnTo>
                  <a:lnTo>
                    <a:pt x="808736" y="403098"/>
                  </a:lnTo>
                  <a:lnTo>
                    <a:pt x="808736" y="403098"/>
                  </a:lnTo>
                  <a:cubicBezTo>
                    <a:pt x="808609" y="180340"/>
                    <a:pt x="627634" y="0"/>
                    <a:pt x="404368" y="0"/>
                  </a:cubicBezTo>
                  <a:close/>
                </a:path>
              </a:pathLst>
            </a:custGeom>
            <a:blipFill>
              <a:blip r:embed="rId27"/>
              <a:stretch>
                <a:fillRect/>
              </a:stretch>
            </a:blipFill>
          </p:spPr>
        </p:sp>
      </p:grpSp>
      <p:sp>
        <p:nvSpPr>
          <p:cNvPr id="34" name="Freeform 34"/>
          <p:cNvSpPr/>
          <p:nvPr/>
        </p:nvSpPr>
        <p:spPr>
          <a:xfrm>
            <a:off x="596198" y="3098606"/>
            <a:ext cx="956434" cy="476374"/>
          </a:xfrm>
          <a:custGeom>
            <a:avLst/>
            <a:gdLst/>
            <a:ahLst/>
            <a:cxnLst/>
            <a:rect l="l" t="t" r="r" b="b"/>
            <a:pathLst>
              <a:path w="956434" h="476374">
                <a:moveTo>
                  <a:pt x="0" y="0"/>
                </a:moveTo>
                <a:lnTo>
                  <a:pt x="956434" y="0"/>
                </a:lnTo>
                <a:lnTo>
                  <a:pt x="956434" y="476374"/>
                </a:lnTo>
                <a:lnTo>
                  <a:pt x="0" y="4763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5" name="Freeform 35"/>
          <p:cNvSpPr/>
          <p:nvPr/>
        </p:nvSpPr>
        <p:spPr>
          <a:xfrm>
            <a:off x="5006654" y="3086414"/>
            <a:ext cx="956434" cy="476374"/>
          </a:xfrm>
          <a:custGeom>
            <a:avLst/>
            <a:gdLst/>
            <a:ahLst/>
            <a:cxnLst/>
            <a:rect l="l" t="t" r="r" b="b"/>
            <a:pathLst>
              <a:path w="956434" h="476374">
                <a:moveTo>
                  <a:pt x="0" y="0"/>
                </a:moveTo>
                <a:lnTo>
                  <a:pt x="956434" y="0"/>
                </a:lnTo>
                <a:lnTo>
                  <a:pt x="956434" y="476374"/>
                </a:lnTo>
                <a:lnTo>
                  <a:pt x="0" y="476374"/>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6" name="Freeform 36"/>
          <p:cNvSpPr/>
          <p:nvPr/>
        </p:nvSpPr>
        <p:spPr>
          <a:xfrm>
            <a:off x="6227188" y="1061666"/>
            <a:ext cx="1201674" cy="210293"/>
          </a:xfrm>
          <a:custGeom>
            <a:avLst/>
            <a:gdLst/>
            <a:ahLst/>
            <a:cxnLst/>
            <a:rect l="l" t="t" r="r" b="b"/>
            <a:pathLst>
              <a:path w="1201674" h="210293">
                <a:moveTo>
                  <a:pt x="0" y="0"/>
                </a:moveTo>
                <a:lnTo>
                  <a:pt x="1201674" y="0"/>
                </a:lnTo>
                <a:lnTo>
                  <a:pt x="1201674" y="210293"/>
                </a:lnTo>
                <a:lnTo>
                  <a:pt x="0" y="21029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7" name="Freeform 37"/>
          <p:cNvSpPr/>
          <p:nvPr/>
        </p:nvSpPr>
        <p:spPr>
          <a:xfrm>
            <a:off x="7493822" y="3106226"/>
            <a:ext cx="956434" cy="477898"/>
          </a:xfrm>
          <a:custGeom>
            <a:avLst/>
            <a:gdLst/>
            <a:ahLst/>
            <a:cxnLst/>
            <a:rect l="l" t="t" r="r" b="b"/>
            <a:pathLst>
              <a:path w="956434" h="477898">
                <a:moveTo>
                  <a:pt x="0" y="0"/>
                </a:moveTo>
                <a:lnTo>
                  <a:pt x="956434" y="0"/>
                </a:lnTo>
                <a:lnTo>
                  <a:pt x="956434" y="477898"/>
                </a:lnTo>
                <a:lnTo>
                  <a:pt x="0" y="47789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38" name="Freeform 38"/>
          <p:cNvSpPr/>
          <p:nvPr/>
        </p:nvSpPr>
        <p:spPr>
          <a:xfrm>
            <a:off x="38100" y="4216908"/>
            <a:ext cx="5696712" cy="2552700"/>
          </a:xfrm>
          <a:custGeom>
            <a:avLst/>
            <a:gdLst/>
            <a:ahLst/>
            <a:cxnLst/>
            <a:rect l="l" t="t" r="r" b="b"/>
            <a:pathLst>
              <a:path w="5696712" h="2552700">
                <a:moveTo>
                  <a:pt x="0" y="0"/>
                </a:moveTo>
                <a:lnTo>
                  <a:pt x="5696712" y="0"/>
                </a:lnTo>
                <a:lnTo>
                  <a:pt x="5696712" y="2552700"/>
                </a:lnTo>
                <a:lnTo>
                  <a:pt x="0" y="2552700"/>
                </a:lnTo>
                <a:lnTo>
                  <a:pt x="0" y="0"/>
                </a:lnTo>
                <a:close/>
              </a:path>
            </a:pathLst>
          </a:custGeom>
          <a:blipFill>
            <a:blip r:embed="rId36"/>
            <a:stretch>
              <a:fillRect/>
            </a:stretch>
          </a:blipFill>
        </p:spPr>
        <p:txBody>
          <a:bodyPr/>
          <a:lstStyle/>
          <a:p>
            <a:endParaRPr lang="en-US" dirty="0"/>
          </a:p>
        </p:txBody>
      </p:sp>
      <p:sp>
        <p:nvSpPr>
          <p:cNvPr id="40" name="Freeform 40"/>
          <p:cNvSpPr/>
          <p:nvPr/>
        </p:nvSpPr>
        <p:spPr>
          <a:xfrm>
            <a:off x="8923020" y="396240"/>
            <a:ext cx="2854452" cy="306324"/>
          </a:xfrm>
          <a:custGeom>
            <a:avLst/>
            <a:gdLst/>
            <a:ahLst/>
            <a:cxnLst/>
            <a:rect l="l" t="t" r="r" b="b"/>
            <a:pathLst>
              <a:path w="2854452" h="306324">
                <a:moveTo>
                  <a:pt x="0" y="0"/>
                </a:moveTo>
                <a:lnTo>
                  <a:pt x="2854452" y="0"/>
                </a:lnTo>
                <a:lnTo>
                  <a:pt x="2854452" y="306324"/>
                </a:lnTo>
                <a:lnTo>
                  <a:pt x="0" y="306324"/>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41" name="Freeform 41"/>
          <p:cNvSpPr/>
          <p:nvPr/>
        </p:nvSpPr>
        <p:spPr>
          <a:xfrm>
            <a:off x="3703320" y="6196584"/>
            <a:ext cx="1385316" cy="443484"/>
          </a:xfrm>
          <a:custGeom>
            <a:avLst/>
            <a:gdLst/>
            <a:ahLst/>
            <a:cxnLst/>
            <a:rect l="l" t="t" r="r" b="b"/>
            <a:pathLst>
              <a:path w="1385316" h="443484">
                <a:moveTo>
                  <a:pt x="0" y="0"/>
                </a:moveTo>
                <a:lnTo>
                  <a:pt x="1385316" y="0"/>
                </a:lnTo>
                <a:lnTo>
                  <a:pt x="1385316" y="443484"/>
                </a:lnTo>
                <a:lnTo>
                  <a:pt x="0" y="443484"/>
                </a:lnTo>
                <a:lnTo>
                  <a:pt x="0" y="0"/>
                </a:lnTo>
                <a:close/>
              </a:path>
            </a:pathLst>
          </a:custGeom>
          <a:blipFill>
            <a:blip r:embed="rId39"/>
            <a:stretch>
              <a:fillRect/>
            </a:stretch>
          </a:blipFill>
        </p:spPr>
      </p:sp>
      <p:sp>
        <p:nvSpPr>
          <p:cNvPr id="42" name="Freeform 42"/>
          <p:cNvSpPr/>
          <p:nvPr/>
        </p:nvSpPr>
        <p:spPr>
          <a:xfrm>
            <a:off x="3781044" y="6205728"/>
            <a:ext cx="1263406" cy="475526"/>
          </a:xfrm>
          <a:custGeom>
            <a:avLst/>
            <a:gdLst/>
            <a:ahLst/>
            <a:cxnLst/>
            <a:rect l="l" t="t" r="r" b="b"/>
            <a:pathLst>
              <a:path w="1263406" h="475526">
                <a:moveTo>
                  <a:pt x="0" y="0"/>
                </a:moveTo>
                <a:lnTo>
                  <a:pt x="1263406" y="0"/>
                </a:lnTo>
                <a:lnTo>
                  <a:pt x="1263406" y="475526"/>
                </a:lnTo>
                <a:lnTo>
                  <a:pt x="0" y="475526"/>
                </a:lnTo>
                <a:lnTo>
                  <a:pt x="0" y="0"/>
                </a:lnTo>
                <a:close/>
              </a:path>
            </a:pathLst>
          </a:custGeom>
          <a:blipFill>
            <a:blip r:embed="rId40"/>
            <a:stretch>
              <a:fillRect/>
            </a:stretch>
          </a:blipFill>
        </p:spPr>
      </p:sp>
      <p:sp>
        <p:nvSpPr>
          <p:cNvPr id="43" name="Freeform 43"/>
          <p:cNvSpPr/>
          <p:nvPr/>
        </p:nvSpPr>
        <p:spPr>
          <a:xfrm>
            <a:off x="3729228" y="6222492"/>
            <a:ext cx="1283208" cy="341376"/>
          </a:xfrm>
          <a:custGeom>
            <a:avLst/>
            <a:gdLst/>
            <a:ahLst/>
            <a:cxnLst/>
            <a:rect l="l" t="t" r="r" b="b"/>
            <a:pathLst>
              <a:path w="1283208" h="341376">
                <a:moveTo>
                  <a:pt x="0" y="0"/>
                </a:moveTo>
                <a:lnTo>
                  <a:pt x="1283208" y="0"/>
                </a:lnTo>
                <a:lnTo>
                  <a:pt x="1283208" y="341376"/>
                </a:lnTo>
                <a:lnTo>
                  <a:pt x="0" y="341376"/>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44" name="Freeform 44"/>
          <p:cNvSpPr/>
          <p:nvPr/>
        </p:nvSpPr>
        <p:spPr>
          <a:xfrm>
            <a:off x="5689092" y="4227586"/>
            <a:ext cx="3393948" cy="2552700"/>
          </a:xfrm>
          <a:custGeom>
            <a:avLst/>
            <a:gdLst/>
            <a:ahLst/>
            <a:cxnLst/>
            <a:rect l="l" t="t" r="r" b="b"/>
            <a:pathLst>
              <a:path w="3393948" h="2552700">
                <a:moveTo>
                  <a:pt x="0" y="0"/>
                </a:moveTo>
                <a:lnTo>
                  <a:pt x="3393948" y="0"/>
                </a:lnTo>
                <a:lnTo>
                  <a:pt x="3393948" y="2552700"/>
                </a:lnTo>
                <a:lnTo>
                  <a:pt x="0" y="2552700"/>
                </a:lnTo>
                <a:lnTo>
                  <a:pt x="0" y="0"/>
                </a:lnTo>
                <a:close/>
              </a:path>
            </a:pathLst>
          </a:custGeom>
          <a:blipFill>
            <a:blip r:embed="rId43"/>
            <a:stretch>
              <a:fillRect/>
            </a:stretch>
          </a:blipFill>
        </p:spPr>
      </p:sp>
      <p:sp>
        <p:nvSpPr>
          <p:cNvPr id="45" name="Freeform 45"/>
          <p:cNvSpPr/>
          <p:nvPr/>
        </p:nvSpPr>
        <p:spPr>
          <a:xfrm>
            <a:off x="5786628" y="4317492"/>
            <a:ext cx="3203448" cy="2377440"/>
          </a:xfrm>
          <a:custGeom>
            <a:avLst/>
            <a:gdLst/>
            <a:ahLst/>
            <a:cxnLst/>
            <a:rect l="l" t="t" r="r" b="b"/>
            <a:pathLst>
              <a:path w="3203448" h="2377440">
                <a:moveTo>
                  <a:pt x="0" y="0"/>
                </a:moveTo>
                <a:lnTo>
                  <a:pt x="3203448" y="0"/>
                </a:lnTo>
                <a:lnTo>
                  <a:pt x="3203448" y="2377440"/>
                </a:lnTo>
                <a:lnTo>
                  <a:pt x="0" y="2377440"/>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46" name="Freeform 46"/>
          <p:cNvSpPr/>
          <p:nvPr/>
        </p:nvSpPr>
        <p:spPr>
          <a:xfrm flipH="1">
            <a:off x="295656" y="1109472"/>
            <a:ext cx="1115568" cy="1210056"/>
          </a:xfrm>
          <a:custGeom>
            <a:avLst/>
            <a:gdLst/>
            <a:ahLst/>
            <a:cxnLst/>
            <a:rect l="l" t="t" r="r" b="b"/>
            <a:pathLst>
              <a:path w="1115568" h="1210056">
                <a:moveTo>
                  <a:pt x="1115568" y="0"/>
                </a:moveTo>
                <a:lnTo>
                  <a:pt x="0" y="0"/>
                </a:lnTo>
                <a:lnTo>
                  <a:pt x="0" y="1210056"/>
                </a:lnTo>
                <a:lnTo>
                  <a:pt x="1115568" y="1210056"/>
                </a:lnTo>
                <a:lnTo>
                  <a:pt x="1115568" y="0"/>
                </a:lnTo>
                <a:close/>
              </a:path>
            </a:pathLst>
          </a:custGeom>
          <a:blipFill>
            <a:blip r:embed="rId46"/>
            <a:stretch>
              <a:fillRect/>
            </a:stretch>
          </a:blipFill>
        </p:spPr>
      </p:sp>
      <p:sp>
        <p:nvSpPr>
          <p:cNvPr id="47" name="Freeform 47"/>
          <p:cNvSpPr/>
          <p:nvPr/>
        </p:nvSpPr>
        <p:spPr>
          <a:xfrm>
            <a:off x="9066276" y="4216908"/>
            <a:ext cx="3019044" cy="2552700"/>
          </a:xfrm>
          <a:custGeom>
            <a:avLst/>
            <a:gdLst/>
            <a:ahLst/>
            <a:cxnLst/>
            <a:rect l="l" t="t" r="r" b="b"/>
            <a:pathLst>
              <a:path w="3019044" h="2552700">
                <a:moveTo>
                  <a:pt x="0" y="0"/>
                </a:moveTo>
                <a:lnTo>
                  <a:pt x="3019044" y="0"/>
                </a:lnTo>
                <a:lnTo>
                  <a:pt x="3019044" y="2552700"/>
                </a:lnTo>
                <a:lnTo>
                  <a:pt x="0" y="2552700"/>
                </a:lnTo>
                <a:lnTo>
                  <a:pt x="0" y="0"/>
                </a:lnTo>
                <a:close/>
              </a:path>
            </a:pathLst>
          </a:custGeom>
          <a:blipFill>
            <a:blip r:embed="rId47"/>
            <a:stretch>
              <a:fillRect/>
            </a:stretch>
          </a:blipFill>
        </p:spPr>
      </p:sp>
      <p:sp>
        <p:nvSpPr>
          <p:cNvPr id="48" name="Freeform 48"/>
          <p:cNvSpPr/>
          <p:nvPr/>
        </p:nvSpPr>
        <p:spPr>
          <a:xfrm>
            <a:off x="9160764" y="4306824"/>
            <a:ext cx="2834640" cy="2377440"/>
          </a:xfrm>
          <a:custGeom>
            <a:avLst/>
            <a:gdLst/>
            <a:ahLst/>
            <a:cxnLst/>
            <a:rect l="l" t="t" r="r" b="b"/>
            <a:pathLst>
              <a:path w="2834640" h="2377440">
                <a:moveTo>
                  <a:pt x="0" y="0"/>
                </a:moveTo>
                <a:lnTo>
                  <a:pt x="2834640" y="0"/>
                </a:lnTo>
                <a:lnTo>
                  <a:pt x="2834640" y="2377440"/>
                </a:lnTo>
                <a:lnTo>
                  <a:pt x="0" y="2377440"/>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49" name="Freeform 49"/>
          <p:cNvSpPr/>
          <p:nvPr/>
        </p:nvSpPr>
        <p:spPr>
          <a:xfrm>
            <a:off x="10056876" y="4145280"/>
            <a:ext cx="1263396" cy="374904"/>
          </a:xfrm>
          <a:custGeom>
            <a:avLst/>
            <a:gdLst/>
            <a:ahLst/>
            <a:cxnLst/>
            <a:rect l="l" t="t" r="r" b="b"/>
            <a:pathLst>
              <a:path w="1263396" h="374904">
                <a:moveTo>
                  <a:pt x="0" y="0"/>
                </a:moveTo>
                <a:lnTo>
                  <a:pt x="1263396" y="0"/>
                </a:lnTo>
                <a:lnTo>
                  <a:pt x="1263396" y="374904"/>
                </a:lnTo>
                <a:lnTo>
                  <a:pt x="0" y="37490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50" name="Freeform 50"/>
          <p:cNvSpPr/>
          <p:nvPr/>
        </p:nvSpPr>
        <p:spPr>
          <a:xfrm>
            <a:off x="6597396" y="4158996"/>
            <a:ext cx="1527048" cy="373380"/>
          </a:xfrm>
          <a:custGeom>
            <a:avLst/>
            <a:gdLst/>
            <a:ahLst/>
            <a:cxnLst/>
            <a:rect l="l" t="t" r="r" b="b"/>
            <a:pathLst>
              <a:path w="1527048" h="373380">
                <a:moveTo>
                  <a:pt x="0" y="0"/>
                </a:moveTo>
                <a:lnTo>
                  <a:pt x="1527048" y="0"/>
                </a:lnTo>
                <a:lnTo>
                  <a:pt x="1527048" y="373380"/>
                </a:lnTo>
                <a:lnTo>
                  <a:pt x="0" y="373380"/>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51" name="Freeform 51"/>
          <p:cNvSpPr/>
          <p:nvPr/>
        </p:nvSpPr>
        <p:spPr>
          <a:xfrm>
            <a:off x="10030968" y="4119343"/>
            <a:ext cx="1365504" cy="477041"/>
          </a:xfrm>
          <a:custGeom>
            <a:avLst/>
            <a:gdLst/>
            <a:ahLst/>
            <a:cxnLst/>
            <a:rect l="l" t="t" r="r" b="b"/>
            <a:pathLst>
              <a:path w="1365504" h="477041">
                <a:moveTo>
                  <a:pt x="0" y="0"/>
                </a:moveTo>
                <a:lnTo>
                  <a:pt x="1365504" y="0"/>
                </a:lnTo>
                <a:lnTo>
                  <a:pt x="1365504" y="477041"/>
                </a:lnTo>
                <a:lnTo>
                  <a:pt x="0" y="477041"/>
                </a:lnTo>
                <a:lnTo>
                  <a:pt x="0" y="0"/>
                </a:lnTo>
                <a:close/>
              </a:path>
            </a:pathLst>
          </a:custGeom>
          <a:blipFill>
            <a:blip r:embed="rId54"/>
            <a:stretch>
              <a:fillRect/>
            </a:stretch>
          </a:blipFill>
        </p:spPr>
      </p:sp>
      <p:sp>
        <p:nvSpPr>
          <p:cNvPr id="52" name="Freeform 52"/>
          <p:cNvSpPr/>
          <p:nvPr/>
        </p:nvSpPr>
        <p:spPr>
          <a:xfrm>
            <a:off x="10017252" y="4122449"/>
            <a:ext cx="1391412" cy="528799"/>
          </a:xfrm>
          <a:custGeom>
            <a:avLst/>
            <a:gdLst/>
            <a:ahLst/>
            <a:cxnLst/>
            <a:rect l="l" t="t" r="r" b="b"/>
            <a:pathLst>
              <a:path w="1391412" h="528799">
                <a:moveTo>
                  <a:pt x="0" y="0"/>
                </a:moveTo>
                <a:lnTo>
                  <a:pt x="1391412" y="0"/>
                </a:lnTo>
                <a:lnTo>
                  <a:pt x="1391412" y="528799"/>
                </a:lnTo>
                <a:lnTo>
                  <a:pt x="0" y="528799"/>
                </a:lnTo>
                <a:lnTo>
                  <a:pt x="0" y="0"/>
                </a:lnTo>
                <a:close/>
              </a:path>
            </a:pathLst>
          </a:custGeom>
          <a:blipFill>
            <a:blip r:embed="rId55"/>
            <a:stretch>
              <a:fillRect/>
            </a:stretch>
          </a:blipFill>
        </p:spPr>
      </p:sp>
      <p:sp>
        <p:nvSpPr>
          <p:cNvPr id="53" name="Freeform 53"/>
          <p:cNvSpPr/>
          <p:nvPr/>
        </p:nvSpPr>
        <p:spPr>
          <a:xfrm>
            <a:off x="6571488" y="4133050"/>
            <a:ext cx="1629156" cy="475526"/>
          </a:xfrm>
          <a:custGeom>
            <a:avLst/>
            <a:gdLst/>
            <a:ahLst/>
            <a:cxnLst/>
            <a:rect l="l" t="t" r="r" b="b"/>
            <a:pathLst>
              <a:path w="1629156" h="475526">
                <a:moveTo>
                  <a:pt x="0" y="0"/>
                </a:moveTo>
                <a:lnTo>
                  <a:pt x="1629156" y="0"/>
                </a:lnTo>
                <a:lnTo>
                  <a:pt x="1629156" y="475526"/>
                </a:lnTo>
                <a:lnTo>
                  <a:pt x="0" y="475526"/>
                </a:lnTo>
                <a:lnTo>
                  <a:pt x="0" y="0"/>
                </a:lnTo>
                <a:close/>
              </a:path>
            </a:pathLst>
          </a:custGeom>
          <a:blipFill>
            <a:blip r:embed="rId56"/>
            <a:stretch>
              <a:fillRect/>
            </a:stretch>
          </a:blipFill>
        </p:spPr>
      </p:sp>
      <p:sp>
        <p:nvSpPr>
          <p:cNvPr id="54" name="Freeform 54"/>
          <p:cNvSpPr/>
          <p:nvPr/>
        </p:nvSpPr>
        <p:spPr>
          <a:xfrm>
            <a:off x="6573012" y="4134641"/>
            <a:ext cx="1624584" cy="528799"/>
          </a:xfrm>
          <a:custGeom>
            <a:avLst/>
            <a:gdLst/>
            <a:ahLst/>
            <a:cxnLst/>
            <a:rect l="l" t="t" r="r" b="b"/>
            <a:pathLst>
              <a:path w="1624584" h="528799">
                <a:moveTo>
                  <a:pt x="0" y="0"/>
                </a:moveTo>
                <a:lnTo>
                  <a:pt x="1624584" y="0"/>
                </a:lnTo>
                <a:lnTo>
                  <a:pt x="1624584" y="528799"/>
                </a:lnTo>
                <a:lnTo>
                  <a:pt x="0" y="528799"/>
                </a:lnTo>
                <a:lnTo>
                  <a:pt x="0" y="0"/>
                </a:lnTo>
                <a:close/>
              </a:path>
            </a:pathLst>
          </a:custGeom>
          <a:blipFill>
            <a:blip r:embed="rId57"/>
            <a:stretch>
              <a:fillRect/>
            </a:stretch>
          </a:blipFill>
        </p:spPr>
      </p:sp>
      <p:sp>
        <p:nvSpPr>
          <p:cNvPr id="55" name="Freeform 55"/>
          <p:cNvSpPr/>
          <p:nvPr/>
        </p:nvSpPr>
        <p:spPr>
          <a:xfrm>
            <a:off x="917448" y="4133050"/>
            <a:ext cx="1926336" cy="475526"/>
          </a:xfrm>
          <a:custGeom>
            <a:avLst/>
            <a:gdLst/>
            <a:ahLst/>
            <a:cxnLst/>
            <a:rect l="l" t="t" r="r" b="b"/>
            <a:pathLst>
              <a:path w="1926336" h="475526">
                <a:moveTo>
                  <a:pt x="0" y="0"/>
                </a:moveTo>
                <a:lnTo>
                  <a:pt x="1926336" y="0"/>
                </a:lnTo>
                <a:lnTo>
                  <a:pt x="1926336" y="475526"/>
                </a:lnTo>
                <a:lnTo>
                  <a:pt x="0" y="475526"/>
                </a:lnTo>
                <a:lnTo>
                  <a:pt x="0" y="0"/>
                </a:lnTo>
                <a:close/>
              </a:path>
            </a:pathLst>
          </a:custGeom>
          <a:blipFill>
            <a:blip r:embed="rId58"/>
            <a:stretch>
              <a:fillRect/>
            </a:stretch>
          </a:blipFill>
        </p:spPr>
      </p:sp>
      <p:sp>
        <p:nvSpPr>
          <p:cNvPr id="56" name="Freeform 56"/>
          <p:cNvSpPr/>
          <p:nvPr/>
        </p:nvSpPr>
        <p:spPr>
          <a:xfrm>
            <a:off x="934212" y="4134641"/>
            <a:ext cx="1888236" cy="528799"/>
          </a:xfrm>
          <a:custGeom>
            <a:avLst/>
            <a:gdLst/>
            <a:ahLst/>
            <a:cxnLst/>
            <a:rect l="l" t="t" r="r" b="b"/>
            <a:pathLst>
              <a:path w="1888236" h="528799">
                <a:moveTo>
                  <a:pt x="0" y="0"/>
                </a:moveTo>
                <a:lnTo>
                  <a:pt x="1888236" y="0"/>
                </a:lnTo>
                <a:lnTo>
                  <a:pt x="1888236" y="528799"/>
                </a:lnTo>
                <a:lnTo>
                  <a:pt x="0" y="528799"/>
                </a:lnTo>
                <a:lnTo>
                  <a:pt x="0" y="0"/>
                </a:lnTo>
                <a:close/>
              </a:path>
            </a:pathLst>
          </a:custGeom>
          <a:blipFill>
            <a:blip r:embed="rId59"/>
            <a:stretch>
              <a:fillRect/>
            </a:stretch>
          </a:blipFill>
        </p:spPr>
      </p:sp>
      <p:sp>
        <p:nvSpPr>
          <p:cNvPr id="57" name="Freeform 57"/>
          <p:cNvSpPr/>
          <p:nvPr/>
        </p:nvSpPr>
        <p:spPr>
          <a:xfrm>
            <a:off x="943356" y="4158996"/>
            <a:ext cx="1824228" cy="373380"/>
          </a:xfrm>
          <a:custGeom>
            <a:avLst/>
            <a:gdLst/>
            <a:ahLst/>
            <a:cxnLst/>
            <a:rect l="l" t="t" r="r" b="b"/>
            <a:pathLst>
              <a:path w="1824228" h="373380">
                <a:moveTo>
                  <a:pt x="0" y="0"/>
                </a:moveTo>
                <a:lnTo>
                  <a:pt x="1824228" y="0"/>
                </a:lnTo>
                <a:lnTo>
                  <a:pt x="1824228" y="373380"/>
                </a:lnTo>
                <a:lnTo>
                  <a:pt x="0" y="373380"/>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58" name="Freeform 58"/>
          <p:cNvSpPr/>
          <p:nvPr/>
        </p:nvSpPr>
        <p:spPr>
          <a:xfrm>
            <a:off x="10335768" y="1322832"/>
            <a:ext cx="432816" cy="431292"/>
          </a:xfrm>
          <a:custGeom>
            <a:avLst/>
            <a:gdLst/>
            <a:ahLst/>
            <a:cxnLst/>
            <a:rect l="l" t="t" r="r" b="b"/>
            <a:pathLst>
              <a:path w="432816" h="431292">
                <a:moveTo>
                  <a:pt x="0" y="0"/>
                </a:moveTo>
                <a:lnTo>
                  <a:pt x="432816" y="0"/>
                </a:lnTo>
                <a:lnTo>
                  <a:pt x="432816" y="431292"/>
                </a:lnTo>
                <a:lnTo>
                  <a:pt x="0" y="431292"/>
                </a:lnTo>
                <a:lnTo>
                  <a:pt x="0" y="0"/>
                </a:lnTo>
                <a:close/>
              </a:path>
            </a:pathLst>
          </a:custGeom>
          <a:blipFill>
            <a:blip r:embed="rId62"/>
            <a:stretch>
              <a:fillRect/>
            </a:stretch>
          </a:blipFill>
        </p:spPr>
      </p:sp>
      <p:sp>
        <p:nvSpPr>
          <p:cNvPr id="59" name="Freeform 59"/>
          <p:cNvSpPr/>
          <p:nvPr/>
        </p:nvSpPr>
        <p:spPr>
          <a:xfrm>
            <a:off x="1077630" y="673418"/>
            <a:ext cx="930592" cy="836866"/>
          </a:xfrm>
          <a:custGeom>
            <a:avLst/>
            <a:gdLst/>
            <a:ahLst/>
            <a:cxnLst/>
            <a:rect l="l" t="t" r="r" b="b"/>
            <a:pathLst>
              <a:path w="930592" h="836866">
                <a:moveTo>
                  <a:pt x="0" y="0"/>
                </a:moveTo>
                <a:lnTo>
                  <a:pt x="930592" y="0"/>
                </a:lnTo>
                <a:lnTo>
                  <a:pt x="930592" y="836866"/>
                </a:lnTo>
                <a:lnTo>
                  <a:pt x="0" y="836866"/>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sp>
      <p:sp>
        <p:nvSpPr>
          <p:cNvPr id="60" name="Freeform 60"/>
          <p:cNvSpPr/>
          <p:nvPr/>
        </p:nvSpPr>
        <p:spPr>
          <a:xfrm>
            <a:off x="1568196" y="1822704"/>
            <a:ext cx="216408" cy="207264"/>
          </a:xfrm>
          <a:custGeom>
            <a:avLst/>
            <a:gdLst/>
            <a:ahLst/>
            <a:cxnLst/>
            <a:rect l="l" t="t" r="r" b="b"/>
            <a:pathLst>
              <a:path w="216408" h="207264">
                <a:moveTo>
                  <a:pt x="0" y="0"/>
                </a:moveTo>
                <a:lnTo>
                  <a:pt x="216408" y="0"/>
                </a:lnTo>
                <a:lnTo>
                  <a:pt x="216408" y="207264"/>
                </a:lnTo>
                <a:lnTo>
                  <a:pt x="0" y="207264"/>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sp>
      <p:sp>
        <p:nvSpPr>
          <p:cNvPr id="61" name="Freeform 61"/>
          <p:cNvSpPr/>
          <p:nvPr/>
        </p:nvSpPr>
        <p:spPr>
          <a:xfrm>
            <a:off x="2871978" y="1626613"/>
            <a:ext cx="4419600" cy="1122169"/>
          </a:xfrm>
          <a:custGeom>
            <a:avLst/>
            <a:gdLst/>
            <a:ahLst/>
            <a:cxnLst/>
            <a:rect l="l" t="t" r="r" b="b"/>
            <a:pathLst>
              <a:path w="4419600" h="1122169">
                <a:moveTo>
                  <a:pt x="0" y="0"/>
                </a:moveTo>
                <a:lnTo>
                  <a:pt x="4419600" y="0"/>
                </a:lnTo>
                <a:lnTo>
                  <a:pt x="4419600" y="1122169"/>
                </a:lnTo>
                <a:lnTo>
                  <a:pt x="0" y="1122169"/>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sp>
      <p:sp>
        <p:nvSpPr>
          <p:cNvPr id="62" name="Freeform 62"/>
          <p:cNvSpPr/>
          <p:nvPr/>
        </p:nvSpPr>
        <p:spPr>
          <a:xfrm>
            <a:off x="7243572" y="1263396"/>
            <a:ext cx="214884" cy="205740"/>
          </a:xfrm>
          <a:custGeom>
            <a:avLst/>
            <a:gdLst/>
            <a:ahLst/>
            <a:cxnLst/>
            <a:rect l="l" t="t" r="r" b="b"/>
            <a:pathLst>
              <a:path w="214884" h="205740">
                <a:moveTo>
                  <a:pt x="0" y="0"/>
                </a:moveTo>
                <a:lnTo>
                  <a:pt x="214884" y="0"/>
                </a:lnTo>
                <a:lnTo>
                  <a:pt x="214884" y="205740"/>
                </a:lnTo>
                <a:lnTo>
                  <a:pt x="0" y="205740"/>
                </a:lnTo>
                <a:lnTo>
                  <a:pt x="0" y="0"/>
                </a:lnTo>
                <a:close/>
              </a:path>
            </a:pathLst>
          </a:custGeom>
          <a:blipFill>
            <a:blip r:embed="rId65">
              <a:extLst>
                <a:ext uri="{96DAC541-7B7A-43D3-8B79-37D633B846F1}">
                  <asvg:svgBlip xmlns:asvg="http://schemas.microsoft.com/office/drawing/2016/SVG/main" r:embed="rId69"/>
                </a:ext>
              </a:extLst>
            </a:blip>
            <a:stretch>
              <a:fillRect/>
            </a:stretch>
          </a:blipFill>
        </p:spPr>
      </p:sp>
      <p:sp>
        <p:nvSpPr>
          <p:cNvPr id="63" name="Freeform 63"/>
          <p:cNvSpPr/>
          <p:nvPr/>
        </p:nvSpPr>
        <p:spPr>
          <a:xfrm>
            <a:off x="8285988" y="1432560"/>
            <a:ext cx="214884" cy="207264"/>
          </a:xfrm>
          <a:custGeom>
            <a:avLst/>
            <a:gdLst/>
            <a:ahLst/>
            <a:cxnLst/>
            <a:rect l="l" t="t" r="r" b="b"/>
            <a:pathLst>
              <a:path w="214884" h="207264">
                <a:moveTo>
                  <a:pt x="0" y="0"/>
                </a:moveTo>
                <a:lnTo>
                  <a:pt x="214884" y="0"/>
                </a:lnTo>
                <a:lnTo>
                  <a:pt x="214884" y="207264"/>
                </a:lnTo>
                <a:lnTo>
                  <a:pt x="0" y="20726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64" name="Freeform 64"/>
          <p:cNvSpPr/>
          <p:nvPr/>
        </p:nvSpPr>
        <p:spPr>
          <a:xfrm>
            <a:off x="1371600" y="893064"/>
            <a:ext cx="347472" cy="289560"/>
          </a:xfrm>
          <a:custGeom>
            <a:avLst/>
            <a:gdLst/>
            <a:ahLst/>
            <a:cxnLst/>
            <a:rect l="l" t="t" r="r" b="b"/>
            <a:pathLst>
              <a:path w="347472" h="289560">
                <a:moveTo>
                  <a:pt x="0" y="0"/>
                </a:moveTo>
                <a:lnTo>
                  <a:pt x="347472" y="0"/>
                </a:lnTo>
                <a:lnTo>
                  <a:pt x="347472" y="289560"/>
                </a:lnTo>
                <a:lnTo>
                  <a:pt x="0" y="289560"/>
                </a:lnTo>
                <a:lnTo>
                  <a:pt x="0" y="0"/>
                </a:lnTo>
                <a:close/>
              </a:path>
            </a:pathLst>
          </a:custGeom>
          <a:blipFill>
            <a:blip r:embed="rId72"/>
            <a:stretch>
              <a:fillRect/>
            </a:stretch>
          </a:blipFill>
        </p:spPr>
      </p:sp>
      <p:grpSp>
        <p:nvGrpSpPr>
          <p:cNvPr id="65" name="Group 65"/>
          <p:cNvGrpSpPr>
            <a:grpSpLocks noChangeAspect="1"/>
          </p:cNvGrpSpPr>
          <p:nvPr/>
        </p:nvGrpSpPr>
        <p:grpSpPr>
          <a:xfrm>
            <a:off x="9265920" y="6120384"/>
            <a:ext cx="422148" cy="388620"/>
            <a:chOff x="0" y="0"/>
            <a:chExt cx="562864" cy="518160"/>
          </a:xfrm>
        </p:grpSpPr>
        <p:sp>
          <p:nvSpPr>
            <p:cNvPr id="66" name="Freeform 66"/>
            <p:cNvSpPr/>
            <p:nvPr/>
          </p:nvSpPr>
          <p:spPr>
            <a:xfrm>
              <a:off x="0" y="0"/>
              <a:ext cx="562864" cy="518160"/>
            </a:xfrm>
            <a:custGeom>
              <a:avLst/>
              <a:gdLst/>
              <a:ahLst/>
              <a:cxnLst/>
              <a:rect l="l" t="t" r="r" b="b"/>
              <a:pathLst>
                <a:path w="562864" h="518160">
                  <a:moveTo>
                    <a:pt x="281305" y="0"/>
                  </a:moveTo>
                  <a:cubicBezTo>
                    <a:pt x="125857" y="127"/>
                    <a:pt x="0" y="116078"/>
                    <a:pt x="0" y="259080"/>
                  </a:cubicBezTo>
                  <a:cubicBezTo>
                    <a:pt x="0" y="402082"/>
                    <a:pt x="125984" y="518160"/>
                    <a:pt x="281432" y="518160"/>
                  </a:cubicBezTo>
                  <a:cubicBezTo>
                    <a:pt x="436626" y="518160"/>
                    <a:pt x="562483" y="402463"/>
                    <a:pt x="562864" y="259715"/>
                  </a:cubicBezTo>
                  <a:lnTo>
                    <a:pt x="562864" y="259715"/>
                  </a:lnTo>
                  <a:lnTo>
                    <a:pt x="562864" y="258445"/>
                  </a:lnTo>
                  <a:lnTo>
                    <a:pt x="562864" y="258445"/>
                  </a:lnTo>
                  <a:cubicBezTo>
                    <a:pt x="562483" y="115697"/>
                    <a:pt x="436753" y="127"/>
                    <a:pt x="281559" y="0"/>
                  </a:cubicBezTo>
                  <a:close/>
                </a:path>
              </a:pathLst>
            </a:custGeom>
            <a:blipFill>
              <a:blip r:embed="rId73"/>
              <a:stretch>
                <a:fillRect/>
              </a:stretch>
            </a:blipFill>
          </p:spPr>
        </p:sp>
      </p:grpSp>
      <p:grpSp>
        <p:nvGrpSpPr>
          <p:cNvPr id="67" name="Group 67"/>
          <p:cNvGrpSpPr>
            <a:grpSpLocks noChangeAspect="1"/>
          </p:cNvGrpSpPr>
          <p:nvPr/>
        </p:nvGrpSpPr>
        <p:grpSpPr>
          <a:xfrm>
            <a:off x="9241536" y="5390388"/>
            <a:ext cx="405384" cy="428244"/>
            <a:chOff x="0" y="0"/>
            <a:chExt cx="540512" cy="570992"/>
          </a:xfrm>
        </p:grpSpPr>
        <p:sp>
          <p:nvSpPr>
            <p:cNvPr id="68" name="Freeform 68"/>
            <p:cNvSpPr/>
            <p:nvPr/>
          </p:nvSpPr>
          <p:spPr>
            <a:xfrm>
              <a:off x="0" y="0"/>
              <a:ext cx="540512" cy="570992"/>
            </a:xfrm>
            <a:custGeom>
              <a:avLst/>
              <a:gdLst/>
              <a:ahLst/>
              <a:cxnLst/>
              <a:rect l="l" t="t" r="r" b="b"/>
              <a:pathLst>
                <a:path w="540512" h="570992">
                  <a:moveTo>
                    <a:pt x="270256" y="0"/>
                  </a:moveTo>
                  <a:cubicBezTo>
                    <a:pt x="121031" y="0"/>
                    <a:pt x="0" y="127889"/>
                    <a:pt x="0" y="285496"/>
                  </a:cubicBezTo>
                  <a:cubicBezTo>
                    <a:pt x="0" y="443103"/>
                    <a:pt x="121031" y="570992"/>
                    <a:pt x="270256" y="570992"/>
                  </a:cubicBezTo>
                  <a:cubicBezTo>
                    <a:pt x="419481" y="570992"/>
                    <a:pt x="540512" y="443103"/>
                    <a:pt x="540512" y="285496"/>
                  </a:cubicBezTo>
                  <a:cubicBezTo>
                    <a:pt x="540512" y="127889"/>
                    <a:pt x="419481" y="0"/>
                    <a:pt x="270256" y="0"/>
                  </a:cubicBezTo>
                  <a:close/>
                </a:path>
              </a:pathLst>
            </a:custGeom>
            <a:blipFill>
              <a:blip r:embed="rId74"/>
              <a:stretch>
                <a:fillRect/>
              </a:stretch>
            </a:blipFill>
          </p:spPr>
        </p:sp>
      </p:grpSp>
      <p:grpSp>
        <p:nvGrpSpPr>
          <p:cNvPr id="69" name="Group 69"/>
          <p:cNvGrpSpPr>
            <a:grpSpLocks noChangeAspect="1"/>
          </p:cNvGrpSpPr>
          <p:nvPr/>
        </p:nvGrpSpPr>
        <p:grpSpPr>
          <a:xfrm>
            <a:off x="9223248" y="4695444"/>
            <a:ext cx="419100" cy="441960"/>
            <a:chOff x="0" y="0"/>
            <a:chExt cx="558800" cy="589280"/>
          </a:xfrm>
        </p:grpSpPr>
        <p:sp>
          <p:nvSpPr>
            <p:cNvPr id="70" name="Freeform 70"/>
            <p:cNvSpPr/>
            <p:nvPr/>
          </p:nvSpPr>
          <p:spPr>
            <a:xfrm>
              <a:off x="0" y="0"/>
              <a:ext cx="558800" cy="589280"/>
            </a:xfrm>
            <a:custGeom>
              <a:avLst/>
              <a:gdLst/>
              <a:ahLst/>
              <a:cxnLst/>
              <a:rect l="l" t="t" r="r" b="b"/>
              <a:pathLst>
                <a:path w="558800" h="589280">
                  <a:moveTo>
                    <a:pt x="279273" y="0"/>
                  </a:moveTo>
                  <a:cubicBezTo>
                    <a:pt x="125095" y="127"/>
                    <a:pt x="0" y="131953"/>
                    <a:pt x="0" y="294640"/>
                  </a:cubicBezTo>
                  <a:cubicBezTo>
                    <a:pt x="0" y="457327"/>
                    <a:pt x="125095" y="589280"/>
                    <a:pt x="279400" y="589280"/>
                  </a:cubicBezTo>
                  <a:cubicBezTo>
                    <a:pt x="433705" y="589280"/>
                    <a:pt x="558800" y="457327"/>
                    <a:pt x="558800" y="294640"/>
                  </a:cubicBezTo>
                  <a:cubicBezTo>
                    <a:pt x="558800" y="131953"/>
                    <a:pt x="433705" y="127"/>
                    <a:pt x="279527" y="0"/>
                  </a:cubicBezTo>
                  <a:close/>
                </a:path>
              </a:pathLst>
            </a:custGeom>
            <a:blipFill>
              <a:blip r:embed="rId75"/>
              <a:stretch>
                <a:fillRect/>
              </a:stretch>
            </a:blipFill>
          </p:spPr>
        </p:sp>
      </p:grpSp>
      <p:sp>
        <p:nvSpPr>
          <p:cNvPr id="77" name="Freeform 77"/>
          <p:cNvSpPr/>
          <p:nvPr/>
        </p:nvSpPr>
        <p:spPr>
          <a:xfrm>
            <a:off x="429768" y="342910"/>
            <a:ext cx="928116" cy="408422"/>
          </a:xfrm>
          <a:custGeom>
            <a:avLst/>
            <a:gdLst/>
            <a:ahLst/>
            <a:cxnLst/>
            <a:rect l="l" t="t" r="r" b="b"/>
            <a:pathLst>
              <a:path w="928116" h="408422">
                <a:moveTo>
                  <a:pt x="0" y="0"/>
                </a:moveTo>
                <a:lnTo>
                  <a:pt x="928116" y="0"/>
                </a:lnTo>
                <a:lnTo>
                  <a:pt x="928116" y="408422"/>
                </a:lnTo>
                <a:lnTo>
                  <a:pt x="0" y="408422"/>
                </a:lnTo>
                <a:lnTo>
                  <a:pt x="0" y="0"/>
                </a:lnTo>
                <a:close/>
              </a:path>
            </a:pathLst>
          </a:custGeom>
          <a:blipFill>
            <a:blip r:embed="rId76"/>
            <a:stretch>
              <a:fillRect/>
            </a:stretch>
          </a:blipFill>
        </p:spPr>
      </p:sp>
      <p:grpSp>
        <p:nvGrpSpPr>
          <p:cNvPr id="78" name="Group 78"/>
          <p:cNvGrpSpPr>
            <a:grpSpLocks noChangeAspect="1"/>
          </p:cNvGrpSpPr>
          <p:nvPr/>
        </p:nvGrpSpPr>
        <p:grpSpPr>
          <a:xfrm rot="1">
            <a:off x="550164" y="359626"/>
            <a:ext cx="685829" cy="422186"/>
            <a:chOff x="0" y="0"/>
            <a:chExt cx="914438" cy="562915"/>
          </a:xfrm>
        </p:grpSpPr>
        <p:sp>
          <p:nvSpPr>
            <p:cNvPr id="79" name="Freeform 79"/>
            <p:cNvSpPr/>
            <p:nvPr/>
          </p:nvSpPr>
          <p:spPr>
            <a:xfrm>
              <a:off x="0" y="0"/>
              <a:ext cx="914400" cy="562864"/>
            </a:xfrm>
            <a:custGeom>
              <a:avLst/>
              <a:gdLst/>
              <a:ahLst/>
              <a:cxnLst/>
              <a:rect l="l" t="t" r="r" b="b"/>
              <a:pathLst>
                <a:path w="914400" h="562864">
                  <a:moveTo>
                    <a:pt x="0" y="0"/>
                  </a:moveTo>
                  <a:lnTo>
                    <a:pt x="0" y="562864"/>
                  </a:lnTo>
                  <a:lnTo>
                    <a:pt x="914400" y="562864"/>
                  </a:lnTo>
                  <a:lnTo>
                    <a:pt x="914400" y="0"/>
                  </a:lnTo>
                  <a:lnTo>
                    <a:pt x="0" y="0"/>
                  </a:lnTo>
                  <a:close/>
                </a:path>
              </a:pathLst>
            </a:custGeom>
            <a:blipFill>
              <a:blip r:embed="rId77"/>
              <a:stretch>
                <a:fillRect r="-4" b="-9"/>
              </a:stretch>
            </a:blipFill>
          </p:spPr>
        </p:sp>
      </p:grpSp>
      <p:sp>
        <p:nvSpPr>
          <p:cNvPr id="80" name="Freeform 80"/>
          <p:cNvSpPr/>
          <p:nvPr/>
        </p:nvSpPr>
        <p:spPr>
          <a:xfrm>
            <a:off x="455676" y="368808"/>
            <a:ext cx="826008" cy="306324"/>
          </a:xfrm>
          <a:custGeom>
            <a:avLst/>
            <a:gdLst/>
            <a:ahLst/>
            <a:cxnLst/>
            <a:rect l="l" t="t" r="r" b="b"/>
            <a:pathLst>
              <a:path w="826008" h="306324">
                <a:moveTo>
                  <a:pt x="0" y="0"/>
                </a:moveTo>
                <a:lnTo>
                  <a:pt x="826008" y="0"/>
                </a:lnTo>
                <a:lnTo>
                  <a:pt x="826008" y="306324"/>
                </a:lnTo>
                <a:lnTo>
                  <a:pt x="0" y="306324"/>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81" name="Freeform 81"/>
          <p:cNvSpPr/>
          <p:nvPr/>
        </p:nvSpPr>
        <p:spPr>
          <a:xfrm>
            <a:off x="5886326" y="4491485"/>
            <a:ext cx="2548766" cy="2161556"/>
          </a:xfrm>
          <a:custGeom>
            <a:avLst/>
            <a:gdLst/>
            <a:ahLst/>
            <a:cxnLst/>
            <a:rect l="l" t="t" r="r" b="b"/>
            <a:pathLst>
              <a:path w="2548766" h="2161556">
                <a:moveTo>
                  <a:pt x="0" y="0"/>
                </a:moveTo>
                <a:lnTo>
                  <a:pt x="2548766" y="0"/>
                </a:lnTo>
                <a:lnTo>
                  <a:pt x="2548766" y="2161556"/>
                </a:lnTo>
                <a:lnTo>
                  <a:pt x="0" y="216155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82" name="Freeform 82"/>
          <p:cNvSpPr/>
          <p:nvPr/>
        </p:nvSpPr>
        <p:spPr>
          <a:xfrm>
            <a:off x="8339328" y="6169152"/>
            <a:ext cx="403860" cy="403860"/>
          </a:xfrm>
          <a:custGeom>
            <a:avLst/>
            <a:gdLst/>
            <a:ahLst/>
            <a:cxnLst/>
            <a:rect l="l" t="t" r="r" b="b"/>
            <a:pathLst>
              <a:path w="403860" h="403860">
                <a:moveTo>
                  <a:pt x="0" y="0"/>
                </a:moveTo>
                <a:lnTo>
                  <a:pt x="403860" y="0"/>
                </a:lnTo>
                <a:lnTo>
                  <a:pt x="403860" y="403860"/>
                </a:lnTo>
                <a:lnTo>
                  <a:pt x="0" y="403860"/>
                </a:lnTo>
                <a:lnTo>
                  <a:pt x="0" y="0"/>
                </a:lnTo>
                <a:close/>
              </a:path>
            </a:pathLst>
          </a:custGeom>
          <a:blipFill>
            <a:blip r:embed="rId82"/>
            <a:stretch>
              <a:fillRect/>
            </a:stretch>
          </a:blipFill>
        </p:spPr>
      </p:sp>
      <p:sp>
        <p:nvSpPr>
          <p:cNvPr id="83" name="TextBox 83"/>
          <p:cNvSpPr txBox="1"/>
          <p:nvPr/>
        </p:nvSpPr>
        <p:spPr>
          <a:xfrm>
            <a:off x="3667630" y="138560"/>
            <a:ext cx="3909593" cy="436245"/>
          </a:xfrm>
          <a:prstGeom prst="rect">
            <a:avLst/>
          </a:prstGeom>
        </p:spPr>
        <p:txBody>
          <a:bodyPr lIns="0" tIns="0" rIns="0" bIns="0" rtlCol="0" anchor="t">
            <a:spAutoFit/>
          </a:bodyPr>
          <a:lstStyle/>
          <a:p>
            <a:pPr algn="l">
              <a:lnSpc>
                <a:spcPts val="3359"/>
              </a:lnSpc>
            </a:pPr>
            <a:r>
              <a:rPr lang="en-US" sz="2400" b="1">
                <a:solidFill>
                  <a:srgbClr val="FFFFFF"/>
                </a:solidFill>
                <a:latin typeface="Calibri (MS) Bold"/>
                <a:ea typeface="Calibri (MS) Bold"/>
                <a:cs typeface="Calibri (MS) Bold"/>
                <a:sym typeface="Calibri (MS) Bold"/>
              </a:rPr>
              <a:t>FOOD DELIVERY SPACE -INDIA</a:t>
            </a:r>
          </a:p>
        </p:txBody>
      </p:sp>
      <p:sp>
        <p:nvSpPr>
          <p:cNvPr id="84" name="TextBox 84"/>
          <p:cNvSpPr txBox="1"/>
          <p:nvPr/>
        </p:nvSpPr>
        <p:spPr>
          <a:xfrm>
            <a:off x="827837" y="3194266"/>
            <a:ext cx="504158" cy="262204"/>
          </a:xfrm>
          <a:prstGeom prst="rect">
            <a:avLst/>
          </a:prstGeom>
        </p:spPr>
        <p:txBody>
          <a:bodyPr lIns="0" tIns="0" rIns="0" bIns="0" rtlCol="0" anchor="t">
            <a:spAutoFit/>
          </a:bodyPr>
          <a:lstStyle/>
          <a:p>
            <a:pPr algn="l">
              <a:lnSpc>
                <a:spcPts val="1965"/>
              </a:lnSpc>
            </a:pPr>
            <a:r>
              <a:rPr lang="en-US" sz="1403" b="1" dirty="0">
                <a:solidFill>
                  <a:srgbClr val="FFFFFF"/>
                </a:solidFill>
                <a:latin typeface="Calibri (MS) Bold"/>
                <a:ea typeface="Calibri (MS) Bold"/>
                <a:cs typeface="Calibri (MS) Bold"/>
                <a:sym typeface="Calibri (MS) Bold"/>
              </a:rPr>
              <a:t>17 MN</a:t>
            </a:r>
          </a:p>
        </p:txBody>
      </p:sp>
      <p:sp>
        <p:nvSpPr>
          <p:cNvPr id="85" name="TextBox 85"/>
          <p:cNvSpPr txBox="1"/>
          <p:nvPr/>
        </p:nvSpPr>
        <p:spPr>
          <a:xfrm>
            <a:off x="2802379" y="3209249"/>
            <a:ext cx="730406" cy="262204"/>
          </a:xfrm>
          <a:prstGeom prst="rect">
            <a:avLst/>
          </a:prstGeom>
        </p:spPr>
        <p:txBody>
          <a:bodyPr lIns="0" tIns="0" rIns="0" bIns="0" rtlCol="0" anchor="t">
            <a:spAutoFit/>
          </a:bodyPr>
          <a:lstStyle/>
          <a:p>
            <a:pPr algn="l">
              <a:lnSpc>
                <a:spcPts val="1965"/>
              </a:lnSpc>
            </a:pPr>
            <a:r>
              <a:rPr lang="en-US" sz="1403" b="1">
                <a:solidFill>
                  <a:srgbClr val="FFFFFF"/>
                </a:solidFill>
                <a:latin typeface="Calibri (MS) Bold"/>
                <a:ea typeface="Calibri (MS) Bold"/>
                <a:cs typeface="Calibri (MS) Bold"/>
                <a:sym typeface="Calibri (MS) Bold"/>
              </a:rPr>
              <a:t>DUOPOLY</a:t>
            </a:r>
          </a:p>
        </p:txBody>
      </p:sp>
      <p:sp>
        <p:nvSpPr>
          <p:cNvPr id="86" name="TextBox 86"/>
          <p:cNvSpPr txBox="1"/>
          <p:nvPr/>
        </p:nvSpPr>
        <p:spPr>
          <a:xfrm>
            <a:off x="3454022" y="2437724"/>
            <a:ext cx="92212" cy="262204"/>
          </a:xfrm>
          <a:prstGeom prst="rect">
            <a:avLst/>
          </a:prstGeom>
        </p:spPr>
        <p:txBody>
          <a:bodyPr lIns="0" tIns="0" rIns="0" bIns="0" rtlCol="0" anchor="t">
            <a:spAutoFit/>
          </a:bodyPr>
          <a:lstStyle/>
          <a:p>
            <a:pPr algn="l">
              <a:lnSpc>
                <a:spcPts val="1965"/>
              </a:lnSpc>
            </a:pPr>
            <a:r>
              <a:rPr lang="en-US" sz="1403" b="1">
                <a:solidFill>
                  <a:srgbClr val="FFFFFF"/>
                </a:solidFill>
                <a:latin typeface="Calibri (MS) Bold"/>
                <a:ea typeface="Calibri (MS) Bold"/>
                <a:cs typeface="Calibri (MS) Bold"/>
                <a:sym typeface="Calibri (MS) Bold"/>
              </a:rPr>
              <a:t>3</a:t>
            </a:r>
          </a:p>
        </p:txBody>
      </p:sp>
      <p:sp>
        <p:nvSpPr>
          <p:cNvPr id="87" name="TextBox 87"/>
          <p:cNvSpPr txBox="1"/>
          <p:nvPr/>
        </p:nvSpPr>
        <p:spPr>
          <a:xfrm>
            <a:off x="3914518" y="6248971"/>
            <a:ext cx="970845" cy="262204"/>
          </a:xfrm>
          <a:prstGeom prst="rect">
            <a:avLst/>
          </a:prstGeom>
        </p:spPr>
        <p:txBody>
          <a:bodyPr lIns="0" tIns="0" rIns="0" bIns="0" rtlCol="0" anchor="t">
            <a:spAutoFit/>
          </a:bodyPr>
          <a:lstStyle/>
          <a:p>
            <a:pPr algn="l">
              <a:lnSpc>
                <a:spcPts val="1965"/>
              </a:lnSpc>
            </a:pPr>
            <a:r>
              <a:rPr lang="en-US" sz="1403" b="1" i="1">
                <a:solidFill>
                  <a:srgbClr val="000000"/>
                </a:solidFill>
                <a:latin typeface="Calibri (MS) Bold Italics"/>
                <a:ea typeface="Calibri (MS) Bold Italics"/>
                <a:cs typeface="Calibri (MS) Bold Italics"/>
                <a:sym typeface="Calibri (MS) Bold Italics"/>
              </a:rPr>
              <a:t>Competition </a:t>
            </a:r>
          </a:p>
        </p:txBody>
      </p:sp>
      <p:sp>
        <p:nvSpPr>
          <p:cNvPr id="88" name="TextBox 88"/>
          <p:cNvSpPr txBox="1"/>
          <p:nvPr/>
        </p:nvSpPr>
        <p:spPr>
          <a:xfrm>
            <a:off x="5281298" y="3182331"/>
            <a:ext cx="416309" cy="262204"/>
          </a:xfrm>
          <a:prstGeom prst="rect">
            <a:avLst/>
          </a:prstGeom>
        </p:spPr>
        <p:txBody>
          <a:bodyPr lIns="0" tIns="0" rIns="0" bIns="0" rtlCol="0" anchor="t">
            <a:spAutoFit/>
          </a:bodyPr>
          <a:lstStyle/>
          <a:p>
            <a:pPr algn="l">
              <a:lnSpc>
                <a:spcPts val="1965"/>
              </a:lnSpc>
            </a:pPr>
            <a:r>
              <a:rPr lang="en-US" sz="1403" b="1">
                <a:solidFill>
                  <a:srgbClr val="FFFFFF"/>
                </a:solidFill>
                <a:latin typeface="Calibri (MS) Bold"/>
                <a:ea typeface="Calibri (MS) Bold"/>
                <a:cs typeface="Calibri (MS) Bold"/>
                <a:sym typeface="Calibri (MS) Bold"/>
              </a:rPr>
              <a:t>326 K</a:t>
            </a:r>
          </a:p>
        </p:txBody>
      </p:sp>
      <p:sp>
        <p:nvSpPr>
          <p:cNvPr id="89" name="TextBox 89"/>
          <p:cNvSpPr txBox="1"/>
          <p:nvPr/>
        </p:nvSpPr>
        <p:spPr>
          <a:xfrm>
            <a:off x="7306942" y="1221572"/>
            <a:ext cx="92212" cy="262204"/>
          </a:xfrm>
          <a:prstGeom prst="rect">
            <a:avLst/>
          </a:prstGeom>
        </p:spPr>
        <p:txBody>
          <a:bodyPr lIns="0" tIns="0" rIns="0" bIns="0" rtlCol="0" anchor="t">
            <a:spAutoFit/>
          </a:bodyPr>
          <a:lstStyle/>
          <a:p>
            <a:pPr algn="l">
              <a:lnSpc>
                <a:spcPts val="1965"/>
              </a:lnSpc>
            </a:pPr>
            <a:r>
              <a:rPr lang="en-US" sz="1403" b="1">
                <a:solidFill>
                  <a:srgbClr val="FFFFFF"/>
                </a:solidFill>
                <a:latin typeface="Calibri (MS) Bold"/>
                <a:ea typeface="Calibri (MS) Bold"/>
                <a:cs typeface="Calibri (MS) Bold"/>
                <a:sym typeface="Calibri (MS) Bold"/>
              </a:rPr>
              <a:t>4</a:t>
            </a:r>
          </a:p>
        </p:txBody>
      </p:sp>
      <p:sp>
        <p:nvSpPr>
          <p:cNvPr id="90" name="TextBox 90"/>
          <p:cNvSpPr txBox="1"/>
          <p:nvPr/>
        </p:nvSpPr>
        <p:spPr>
          <a:xfrm>
            <a:off x="7357872" y="3202524"/>
            <a:ext cx="1273397" cy="579072"/>
          </a:xfrm>
          <a:prstGeom prst="rect">
            <a:avLst/>
          </a:prstGeom>
        </p:spPr>
        <p:txBody>
          <a:bodyPr lIns="0" tIns="0" rIns="0" bIns="0" rtlCol="0" anchor="t">
            <a:spAutoFit/>
          </a:bodyPr>
          <a:lstStyle/>
          <a:p>
            <a:pPr algn="ctr">
              <a:lnSpc>
                <a:spcPts val="1965"/>
              </a:lnSpc>
            </a:pPr>
            <a:r>
              <a:rPr lang="en-US" sz="1403" b="1">
                <a:solidFill>
                  <a:srgbClr val="FFFFFF"/>
                </a:solidFill>
                <a:latin typeface="Calibri (MS) Bold"/>
                <a:ea typeface="Calibri (MS) Bold"/>
                <a:cs typeface="Calibri (MS) Bold"/>
                <a:sym typeface="Calibri (MS) Bold"/>
              </a:rPr>
              <a:t>210 K</a:t>
            </a:r>
          </a:p>
          <a:p>
            <a:pPr algn="ctr">
              <a:lnSpc>
                <a:spcPts val="1814"/>
              </a:lnSpc>
            </a:pPr>
            <a:r>
              <a:rPr lang="en-US" sz="1296">
                <a:solidFill>
                  <a:srgbClr val="7F7F7F"/>
                </a:solidFill>
                <a:latin typeface="Calibri (MS)"/>
                <a:ea typeface="Calibri (MS)"/>
                <a:cs typeface="Calibri (MS)"/>
                <a:sym typeface="Calibri (MS)"/>
              </a:rPr>
              <a:t>YOY Growth : 17% </a:t>
            </a:r>
          </a:p>
        </p:txBody>
      </p:sp>
      <p:sp>
        <p:nvSpPr>
          <p:cNvPr id="91" name="TextBox 91"/>
          <p:cNvSpPr txBox="1"/>
          <p:nvPr/>
        </p:nvSpPr>
        <p:spPr>
          <a:xfrm>
            <a:off x="8349358" y="1391631"/>
            <a:ext cx="92212" cy="262204"/>
          </a:xfrm>
          <a:prstGeom prst="rect">
            <a:avLst/>
          </a:prstGeom>
        </p:spPr>
        <p:txBody>
          <a:bodyPr lIns="0" tIns="0" rIns="0" bIns="0" rtlCol="0" anchor="t">
            <a:spAutoFit/>
          </a:bodyPr>
          <a:lstStyle/>
          <a:p>
            <a:pPr algn="l">
              <a:lnSpc>
                <a:spcPts val="1965"/>
              </a:lnSpc>
            </a:pPr>
            <a:r>
              <a:rPr lang="en-US" sz="1403" b="1">
                <a:solidFill>
                  <a:srgbClr val="FFFFFF"/>
                </a:solidFill>
                <a:latin typeface="Calibri (MS) Bold"/>
                <a:ea typeface="Calibri (MS) Bold"/>
                <a:cs typeface="Calibri (MS) Bold"/>
                <a:sym typeface="Calibri (MS) Bold"/>
              </a:rPr>
              <a:t>5</a:t>
            </a:r>
          </a:p>
        </p:txBody>
      </p:sp>
      <p:sp>
        <p:nvSpPr>
          <p:cNvPr id="92" name="TextBox 92"/>
          <p:cNvSpPr txBox="1"/>
          <p:nvPr/>
        </p:nvSpPr>
        <p:spPr>
          <a:xfrm>
            <a:off x="9551794" y="2878798"/>
            <a:ext cx="1669313" cy="880186"/>
          </a:xfrm>
          <a:prstGeom prst="rect">
            <a:avLst/>
          </a:prstGeom>
        </p:spPr>
        <p:txBody>
          <a:bodyPr lIns="0" tIns="0" rIns="0" bIns="0" rtlCol="0" anchor="t">
            <a:spAutoFit/>
          </a:bodyPr>
          <a:lstStyle/>
          <a:p>
            <a:pPr algn="l">
              <a:lnSpc>
                <a:spcPts val="1965"/>
              </a:lnSpc>
            </a:pPr>
            <a:r>
              <a:rPr lang="en-US" sz="1403" b="1" i="1" spc="1">
                <a:solidFill>
                  <a:srgbClr val="EE4E5E"/>
                </a:solidFill>
                <a:latin typeface="Calibri (MS) Bold Italics"/>
                <a:ea typeface="Calibri (MS) Bold Italics"/>
                <a:cs typeface="Calibri (MS) Bold Italics"/>
                <a:sym typeface="Calibri (MS) Bold Italics"/>
              </a:rPr>
              <a:t>Vision</a:t>
            </a:r>
          </a:p>
          <a:p>
            <a:pPr algn="l">
              <a:lnSpc>
                <a:spcPts val="2400"/>
              </a:lnSpc>
            </a:pPr>
            <a:r>
              <a:rPr lang="en-US" sz="2004" b="1">
                <a:solidFill>
                  <a:srgbClr val="404040"/>
                </a:solidFill>
                <a:latin typeface="Calibri (MS) Bold"/>
                <a:ea typeface="Calibri (MS) Bold"/>
                <a:cs typeface="Calibri (MS) Bold"/>
                <a:sym typeface="Calibri (MS) Bold"/>
              </a:rPr>
              <a:t>Better food for more people</a:t>
            </a:r>
          </a:p>
        </p:txBody>
      </p:sp>
      <p:sp>
        <p:nvSpPr>
          <p:cNvPr id="93" name="TextBox 93"/>
          <p:cNvSpPr txBox="1"/>
          <p:nvPr/>
        </p:nvSpPr>
        <p:spPr>
          <a:xfrm>
            <a:off x="506882" y="3545691"/>
            <a:ext cx="1273397" cy="246431"/>
          </a:xfrm>
          <a:prstGeom prst="rect">
            <a:avLst/>
          </a:prstGeom>
        </p:spPr>
        <p:txBody>
          <a:bodyPr lIns="0" tIns="0" rIns="0" bIns="0" rtlCol="0" anchor="t">
            <a:spAutoFit/>
          </a:bodyPr>
          <a:lstStyle/>
          <a:p>
            <a:pPr algn="l">
              <a:lnSpc>
                <a:spcPts val="1814"/>
              </a:lnSpc>
            </a:pPr>
            <a:r>
              <a:rPr lang="en-US" sz="1296">
                <a:solidFill>
                  <a:srgbClr val="7F7F7F"/>
                </a:solidFill>
                <a:latin typeface="Calibri (MS)"/>
                <a:ea typeface="Calibri (MS)"/>
                <a:cs typeface="Calibri (MS)"/>
                <a:sym typeface="Calibri (MS)"/>
              </a:rPr>
              <a:t>YOY Growth : 16% </a:t>
            </a:r>
          </a:p>
        </p:txBody>
      </p:sp>
      <p:sp>
        <p:nvSpPr>
          <p:cNvPr id="94" name="TextBox 94"/>
          <p:cNvSpPr txBox="1"/>
          <p:nvPr/>
        </p:nvSpPr>
        <p:spPr>
          <a:xfrm>
            <a:off x="1560833" y="1489558"/>
            <a:ext cx="894988" cy="246431"/>
          </a:xfrm>
          <a:prstGeom prst="rect">
            <a:avLst/>
          </a:prstGeom>
        </p:spPr>
        <p:txBody>
          <a:bodyPr lIns="0" tIns="0" rIns="0" bIns="0" rtlCol="0" anchor="t">
            <a:spAutoFit/>
          </a:bodyPr>
          <a:lstStyle/>
          <a:p>
            <a:pPr algn="l">
              <a:lnSpc>
                <a:spcPts val="1814"/>
              </a:lnSpc>
            </a:pPr>
            <a:r>
              <a:rPr lang="en-US" sz="1296" i="1">
                <a:solidFill>
                  <a:srgbClr val="7F7F7F"/>
                </a:solidFill>
                <a:latin typeface="Calibri (MS) Italics"/>
                <a:ea typeface="Calibri (MS) Italics"/>
                <a:cs typeface="Calibri (MS) Italics"/>
                <a:sym typeface="Calibri (MS) Italics"/>
              </a:rPr>
              <a:t>Places Order </a:t>
            </a:r>
          </a:p>
        </p:txBody>
      </p:sp>
      <p:sp>
        <p:nvSpPr>
          <p:cNvPr id="95" name="TextBox 95"/>
          <p:cNvSpPr txBox="1"/>
          <p:nvPr/>
        </p:nvSpPr>
        <p:spPr>
          <a:xfrm>
            <a:off x="3562474" y="1281027"/>
            <a:ext cx="956605" cy="246431"/>
          </a:xfrm>
          <a:prstGeom prst="rect">
            <a:avLst/>
          </a:prstGeom>
        </p:spPr>
        <p:txBody>
          <a:bodyPr lIns="0" tIns="0" rIns="0" bIns="0" rtlCol="0" anchor="t">
            <a:spAutoFit/>
          </a:bodyPr>
          <a:lstStyle/>
          <a:p>
            <a:pPr algn="l">
              <a:lnSpc>
                <a:spcPts val="1814"/>
              </a:lnSpc>
            </a:pPr>
            <a:r>
              <a:rPr lang="en-US" sz="1296" i="1">
                <a:solidFill>
                  <a:srgbClr val="7F7F7F"/>
                </a:solidFill>
                <a:latin typeface="Calibri (MS) Italics"/>
                <a:ea typeface="Calibri (MS) Italics"/>
                <a:cs typeface="Calibri (MS) Italics"/>
                <a:sym typeface="Calibri (MS) Italics"/>
              </a:rPr>
              <a:t>Order Placed</a:t>
            </a:r>
          </a:p>
        </p:txBody>
      </p:sp>
      <p:sp>
        <p:nvSpPr>
          <p:cNvPr id="96" name="TextBox 96"/>
          <p:cNvSpPr txBox="1"/>
          <p:nvPr/>
        </p:nvSpPr>
        <p:spPr>
          <a:xfrm>
            <a:off x="3675631" y="2317347"/>
            <a:ext cx="1025604" cy="246431"/>
          </a:xfrm>
          <a:prstGeom prst="rect">
            <a:avLst/>
          </a:prstGeom>
        </p:spPr>
        <p:txBody>
          <a:bodyPr lIns="0" tIns="0" rIns="0" bIns="0" rtlCol="0" anchor="t">
            <a:spAutoFit/>
          </a:bodyPr>
          <a:lstStyle/>
          <a:p>
            <a:pPr algn="l">
              <a:lnSpc>
                <a:spcPts val="1814"/>
              </a:lnSpc>
            </a:pPr>
            <a:r>
              <a:rPr lang="en-US" sz="1296" i="1">
                <a:solidFill>
                  <a:srgbClr val="7F7F7F"/>
                </a:solidFill>
                <a:latin typeface="Calibri (MS) Italics"/>
                <a:ea typeface="Calibri (MS) Italics"/>
                <a:cs typeface="Calibri (MS) Italics"/>
                <a:sym typeface="Calibri (MS) Italics"/>
              </a:rPr>
              <a:t>Assign Delivery</a:t>
            </a:r>
          </a:p>
        </p:txBody>
      </p:sp>
      <p:sp>
        <p:nvSpPr>
          <p:cNvPr id="97" name="TextBox 97"/>
          <p:cNvSpPr txBox="1"/>
          <p:nvPr/>
        </p:nvSpPr>
        <p:spPr>
          <a:xfrm>
            <a:off x="4830823" y="3533880"/>
            <a:ext cx="1273397" cy="246431"/>
          </a:xfrm>
          <a:prstGeom prst="rect">
            <a:avLst/>
          </a:prstGeom>
        </p:spPr>
        <p:txBody>
          <a:bodyPr lIns="0" tIns="0" rIns="0" bIns="0" rtlCol="0" anchor="t">
            <a:spAutoFit/>
          </a:bodyPr>
          <a:lstStyle/>
          <a:p>
            <a:pPr algn="l">
              <a:lnSpc>
                <a:spcPts val="1814"/>
              </a:lnSpc>
            </a:pPr>
            <a:r>
              <a:rPr lang="en-US" sz="1296">
                <a:solidFill>
                  <a:srgbClr val="7F7F7F"/>
                </a:solidFill>
                <a:latin typeface="Calibri (MS)"/>
                <a:ea typeface="Calibri (MS)"/>
                <a:cs typeface="Calibri (MS)"/>
                <a:sym typeface="Calibri (MS)"/>
              </a:rPr>
              <a:t>YOY Growth : 14% </a:t>
            </a:r>
          </a:p>
        </p:txBody>
      </p:sp>
      <p:sp>
        <p:nvSpPr>
          <p:cNvPr id="98" name="TextBox 98"/>
          <p:cNvSpPr txBox="1"/>
          <p:nvPr/>
        </p:nvSpPr>
        <p:spPr>
          <a:xfrm>
            <a:off x="10090404" y="551031"/>
            <a:ext cx="1709728" cy="370256"/>
          </a:xfrm>
          <a:prstGeom prst="rect">
            <a:avLst/>
          </a:prstGeom>
        </p:spPr>
        <p:txBody>
          <a:bodyPr lIns="0" tIns="0" rIns="0" bIns="0" rtlCol="0" anchor="t">
            <a:spAutoFit/>
          </a:bodyPr>
          <a:lstStyle/>
          <a:p>
            <a:pPr algn="l">
              <a:lnSpc>
                <a:spcPts val="3176"/>
              </a:lnSpc>
            </a:pPr>
            <a:r>
              <a:rPr lang="en-US" sz="1296" i="1">
                <a:solidFill>
                  <a:srgbClr val="E33745"/>
                </a:solidFill>
                <a:latin typeface="Calibri (MS) Italics"/>
                <a:ea typeface="Calibri (MS) Italics"/>
                <a:cs typeface="Calibri (MS) Italics"/>
                <a:sym typeface="Calibri (MS) Italics"/>
              </a:rPr>
              <a:t>Average Monthly Counts </a:t>
            </a:r>
          </a:p>
        </p:txBody>
      </p:sp>
      <p:sp>
        <p:nvSpPr>
          <p:cNvPr id="99" name="TextBox 99"/>
          <p:cNvSpPr txBox="1"/>
          <p:nvPr/>
        </p:nvSpPr>
        <p:spPr>
          <a:xfrm>
            <a:off x="8354568" y="954510"/>
            <a:ext cx="1836982" cy="370256"/>
          </a:xfrm>
          <a:prstGeom prst="rect">
            <a:avLst/>
          </a:prstGeom>
        </p:spPr>
        <p:txBody>
          <a:bodyPr lIns="0" tIns="0" rIns="0" bIns="0" rtlCol="0" anchor="t">
            <a:spAutoFit/>
          </a:bodyPr>
          <a:lstStyle/>
          <a:p>
            <a:pPr algn="l">
              <a:lnSpc>
                <a:spcPts val="3176"/>
              </a:lnSpc>
            </a:pPr>
            <a:r>
              <a:rPr lang="en-US" sz="1296" i="1">
                <a:solidFill>
                  <a:srgbClr val="7F7F7F"/>
                </a:solidFill>
                <a:latin typeface="Calibri (MS) Italics"/>
                <a:ea typeface="Calibri (MS) Italics"/>
                <a:cs typeface="Calibri (MS) Italics"/>
                <a:sym typeface="Calibri (MS) Italics"/>
              </a:rPr>
              <a:t>Delivers Order to Customer</a:t>
            </a:r>
          </a:p>
        </p:txBody>
      </p:sp>
      <p:sp>
        <p:nvSpPr>
          <p:cNvPr id="104" name="TextBox 104"/>
          <p:cNvSpPr txBox="1"/>
          <p:nvPr/>
        </p:nvSpPr>
        <p:spPr>
          <a:xfrm>
            <a:off x="668426" y="409194"/>
            <a:ext cx="409137" cy="213360"/>
          </a:xfrm>
          <a:prstGeom prst="rect">
            <a:avLst/>
          </a:prstGeom>
        </p:spPr>
        <p:txBody>
          <a:bodyPr lIns="0" tIns="0" rIns="0" bIns="0" rtlCol="0" anchor="t">
            <a:spAutoFit/>
          </a:bodyPr>
          <a:lstStyle/>
          <a:p>
            <a:pPr algn="l">
              <a:lnSpc>
                <a:spcPts val="1679"/>
              </a:lnSpc>
            </a:pPr>
            <a:r>
              <a:rPr lang="en-US" sz="1200" b="1" i="1">
                <a:solidFill>
                  <a:srgbClr val="000000"/>
                </a:solidFill>
                <a:latin typeface="Calibri (MS) Bold Italics"/>
                <a:ea typeface="Calibri (MS) Bold Italics"/>
                <a:cs typeface="Calibri (MS) Bold Italics"/>
                <a:sym typeface="Calibri (MS) Bold Italics"/>
              </a:rPr>
              <a:t>Actors</a:t>
            </a:r>
          </a:p>
        </p:txBody>
      </p:sp>
      <p:sp>
        <p:nvSpPr>
          <p:cNvPr id="105" name="TextBox 105"/>
          <p:cNvSpPr txBox="1"/>
          <p:nvPr/>
        </p:nvSpPr>
        <p:spPr>
          <a:xfrm>
            <a:off x="590702" y="4662278"/>
            <a:ext cx="2386278" cy="319575"/>
          </a:xfrm>
          <a:prstGeom prst="rect">
            <a:avLst/>
          </a:prstGeom>
        </p:spPr>
        <p:txBody>
          <a:bodyPr wrap="square" lIns="0" tIns="0" rIns="0" bIns="0" rtlCol="0" anchor="t">
            <a:spAutoFit/>
          </a:bodyPr>
          <a:lstStyle/>
          <a:p>
            <a:pPr algn="l">
              <a:lnSpc>
                <a:spcPts val="2920"/>
              </a:lnSpc>
            </a:pPr>
            <a:r>
              <a:rPr lang="en-US" sz="1200" b="1" dirty="0">
                <a:solidFill>
                  <a:srgbClr val="000000"/>
                </a:solidFill>
                <a:latin typeface="Calibri (MS) Bold"/>
                <a:ea typeface="Calibri (MS) Bold"/>
                <a:cs typeface="Calibri (MS) Bold"/>
                <a:sym typeface="Calibri (MS) Bold"/>
              </a:rPr>
              <a:t>$4500 Mn USD Revenue </a:t>
            </a:r>
            <a:r>
              <a:rPr lang="en-US" sz="1200" dirty="0">
                <a:solidFill>
                  <a:srgbClr val="000000"/>
                </a:solidFill>
                <a:latin typeface="Calibri (MS)"/>
                <a:ea typeface="Calibri (MS)"/>
                <a:cs typeface="Calibri (MS)"/>
                <a:sym typeface="Calibri (MS)"/>
              </a:rPr>
              <a:t>by 2030</a:t>
            </a:r>
          </a:p>
        </p:txBody>
      </p:sp>
      <p:sp>
        <p:nvSpPr>
          <p:cNvPr id="106" name="TextBox 106"/>
          <p:cNvSpPr txBox="1"/>
          <p:nvPr/>
        </p:nvSpPr>
        <p:spPr>
          <a:xfrm>
            <a:off x="566218" y="4988579"/>
            <a:ext cx="1745190" cy="319575"/>
          </a:xfrm>
          <a:prstGeom prst="rect">
            <a:avLst/>
          </a:prstGeom>
        </p:spPr>
        <p:txBody>
          <a:bodyPr lIns="0" tIns="0" rIns="0" bIns="0" rtlCol="0" anchor="t">
            <a:spAutoFit/>
          </a:bodyPr>
          <a:lstStyle/>
          <a:p>
            <a:pPr algn="l">
              <a:lnSpc>
                <a:spcPts val="2920"/>
              </a:lnSpc>
            </a:pPr>
            <a:r>
              <a:rPr lang="en-US" sz="1200" spc="2" dirty="0">
                <a:solidFill>
                  <a:srgbClr val="000000"/>
                </a:solidFill>
                <a:latin typeface="Calibri (MS)"/>
                <a:ea typeface="Calibri (MS)"/>
                <a:cs typeface="Calibri (MS)"/>
                <a:sym typeface="Calibri (MS)"/>
              </a:rPr>
              <a:t>CAGR of </a:t>
            </a:r>
            <a:r>
              <a:rPr lang="en-US" sz="1200" b="1" spc="2" dirty="0">
                <a:solidFill>
                  <a:srgbClr val="000000"/>
                </a:solidFill>
                <a:latin typeface="Calibri (MS) Bold"/>
                <a:ea typeface="Calibri (MS)"/>
                <a:cs typeface="Calibri (MS) Bold"/>
                <a:sym typeface="Calibri (MS) Bold"/>
              </a:rPr>
              <a:t>21</a:t>
            </a:r>
            <a:r>
              <a:rPr lang="en-US" sz="1200" b="1" spc="2" dirty="0">
                <a:solidFill>
                  <a:srgbClr val="000000"/>
                </a:solidFill>
                <a:latin typeface="Calibri (MS) Bold"/>
                <a:ea typeface="Calibri (MS) Bold"/>
                <a:cs typeface="Calibri (MS) Bold"/>
                <a:sym typeface="Calibri (MS) Bold"/>
              </a:rPr>
              <a:t>.7%</a:t>
            </a:r>
            <a:r>
              <a:rPr lang="en-US" sz="1200" spc="2" dirty="0">
                <a:solidFill>
                  <a:srgbClr val="000000"/>
                </a:solidFill>
                <a:latin typeface="Calibri (MS)"/>
                <a:ea typeface="Calibri (MS)"/>
                <a:cs typeface="Calibri (MS)"/>
                <a:sym typeface="Calibri (MS)"/>
              </a:rPr>
              <a:t>: 2023-2030</a:t>
            </a:r>
          </a:p>
        </p:txBody>
      </p:sp>
      <p:sp>
        <p:nvSpPr>
          <p:cNvPr id="107" name="TextBox 107"/>
          <p:cNvSpPr txBox="1"/>
          <p:nvPr/>
        </p:nvSpPr>
        <p:spPr>
          <a:xfrm>
            <a:off x="590702" y="5362423"/>
            <a:ext cx="2386279" cy="319575"/>
          </a:xfrm>
          <a:prstGeom prst="rect">
            <a:avLst/>
          </a:prstGeom>
        </p:spPr>
        <p:txBody>
          <a:bodyPr lIns="0" tIns="0" rIns="0" bIns="0" rtlCol="0" anchor="t">
            <a:spAutoFit/>
          </a:bodyPr>
          <a:lstStyle/>
          <a:p>
            <a:pPr algn="l">
              <a:lnSpc>
                <a:spcPts val="2920"/>
              </a:lnSpc>
            </a:pPr>
            <a:r>
              <a:rPr lang="en-US" sz="1200" b="1" dirty="0">
                <a:solidFill>
                  <a:srgbClr val="E33745"/>
                </a:solidFill>
                <a:latin typeface="Calibri (MS) Bold"/>
                <a:ea typeface="Calibri (MS) Bold"/>
                <a:cs typeface="Calibri (MS) Bold"/>
                <a:sym typeface="Calibri (MS) Bold"/>
              </a:rPr>
              <a:t>Zomato </a:t>
            </a:r>
            <a:r>
              <a:rPr lang="en-US" sz="1200" b="1" dirty="0">
                <a:solidFill>
                  <a:srgbClr val="000000"/>
                </a:solidFill>
                <a:latin typeface="Calibri (MS) Bold"/>
                <a:ea typeface="Calibri (MS) Bold"/>
                <a:cs typeface="Calibri (MS) Bold"/>
                <a:sym typeface="Calibri (MS) Bold"/>
              </a:rPr>
              <a:t>Turned Profitable in  2024</a:t>
            </a:r>
          </a:p>
        </p:txBody>
      </p:sp>
      <p:sp>
        <p:nvSpPr>
          <p:cNvPr id="110" name="TextBox 110"/>
          <p:cNvSpPr txBox="1"/>
          <p:nvPr/>
        </p:nvSpPr>
        <p:spPr>
          <a:xfrm>
            <a:off x="6220711" y="4550159"/>
            <a:ext cx="1901904" cy="1986698"/>
          </a:xfrm>
          <a:prstGeom prst="rect">
            <a:avLst/>
          </a:prstGeom>
        </p:spPr>
        <p:txBody>
          <a:bodyPr lIns="0" tIns="0" rIns="0" bIns="0" rtlCol="0" anchor="t">
            <a:spAutoFit/>
          </a:bodyPr>
          <a:lstStyle/>
          <a:p>
            <a:pPr algn="l">
              <a:lnSpc>
                <a:spcPts val="2541"/>
              </a:lnSpc>
            </a:pPr>
            <a:r>
              <a:rPr lang="en-US" sz="1200" b="1" dirty="0">
                <a:solidFill>
                  <a:srgbClr val="0D0D0D"/>
                </a:solidFill>
                <a:latin typeface="Calibri (MS) Bold"/>
                <a:ea typeface="Calibri (MS) Bold"/>
                <a:cs typeface="Calibri (MS) Bold"/>
                <a:sym typeface="Calibri (MS) Bold"/>
              </a:rPr>
              <a:t>Enhanced User Engagement</a:t>
            </a:r>
          </a:p>
          <a:p>
            <a:pPr algn="l">
              <a:lnSpc>
                <a:spcPts val="2541"/>
              </a:lnSpc>
            </a:pPr>
            <a:r>
              <a:rPr lang="en-US" sz="1200" b="1" dirty="0">
                <a:solidFill>
                  <a:srgbClr val="767171"/>
                </a:solidFill>
                <a:latin typeface="Calibri (MS) Bold"/>
                <a:ea typeface="Calibri (MS) Bold"/>
                <a:cs typeface="Calibri (MS) Bold"/>
                <a:sym typeface="Calibri (MS) Bold"/>
              </a:rPr>
              <a:t> Gamification Strategies</a:t>
            </a:r>
          </a:p>
          <a:p>
            <a:pPr algn="l">
              <a:lnSpc>
                <a:spcPts val="3000"/>
              </a:lnSpc>
            </a:pPr>
            <a:r>
              <a:rPr lang="en-US" sz="1200" b="1" dirty="0">
                <a:solidFill>
                  <a:srgbClr val="0D0D0D"/>
                </a:solidFill>
                <a:latin typeface="Calibri (MS) Bold"/>
                <a:ea typeface="Calibri (MS) Bold"/>
                <a:cs typeface="Calibri (MS) Bold"/>
                <a:sym typeface="Calibri (MS) Bold"/>
              </a:rPr>
              <a:t>Favorable Demographics</a:t>
            </a:r>
          </a:p>
          <a:p>
            <a:pPr algn="l">
              <a:lnSpc>
                <a:spcPts val="2084"/>
              </a:lnSpc>
            </a:pPr>
            <a:r>
              <a:rPr lang="en-US" sz="1200" b="1" dirty="0">
                <a:solidFill>
                  <a:srgbClr val="767171"/>
                </a:solidFill>
                <a:latin typeface="Calibri (MS) Bold"/>
                <a:ea typeface="Calibri (MS) Bold"/>
                <a:cs typeface="Calibri (MS) Bold"/>
                <a:sym typeface="Calibri (MS) Bold"/>
              </a:rPr>
              <a:t>Technology Integration</a:t>
            </a:r>
          </a:p>
          <a:p>
            <a:pPr algn="l">
              <a:lnSpc>
                <a:spcPts val="2882"/>
              </a:lnSpc>
            </a:pPr>
            <a:r>
              <a:rPr lang="en-US" sz="1200" b="1" dirty="0">
                <a:solidFill>
                  <a:srgbClr val="0D0D0D"/>
                </a:solidFill>
                <a:latin typeface="Calibri (MS) Bold"/>
                <a:ea typeface="Calibri (MS) Bold"/>
                <a:cs typeface="Calibri (MS) Bold"/>
                <a:sym typeface="Calibri (MS) Bold"/>
              </a:rPr>
              <a:t>Rising Travel and Tourism </a:t>
            </a:r>
            <a:endParaRPr lang="en-US" sz="1200" b="1" dirty="0">
              <a:solidFill>
                <a:srgbClr val="767171"/>
              </a:solidFill>
              <a:latin typeface="Calibri (MS) Bold"/>
              <a:ea typeface="Calibri (MS) Bold"/>
              <a:cs typeface="Calibri (MS) Bold"/>
              <a:sym typeface="Calibri (MS) Bold"/>
            </a:endParaRPr>
          </a:p>
          <a:p>
            <a:pPr algn="l">
              <a:lnSpc>
                <a:spcPts val="2882"/>
              </a:lnSpc>
            </a:pPr>
            <a:r>
              <a:rPr lang="en-US" sz="1200" b="1" dirty="0">
                <a:solidFill>
                  <a:srgbClr val="767171"/>
                </a:solidFill>
                <a:latin typeface="Calibri (MS) Bold"/>
                <a:ea typeface="Calibri (MS) Bold"/>
                <a:cs typeface="Calibri (MS) Bold"/>
                <a:sym typeface="Calibri (MS) Bold"/>
              </a:rPr>
              <a:t>Impact Visibility</a:t>
            </a:r>
          </a:p>
        </p:txBody>
      </p:sp>
      <p:sp>
        <p:nvSpPr>
          <p:cNvPr id="111" name="TextBox 111"/>
          <p:cNvSpPr txBox="1"/>
          <p:nvPr/>
        </p:nvSpPr>
        <p:spPr>
          <a:xfrm>
            <a:off x="9104119" y="436626"/>
            <a:ext cx="2542042" cy="213360"/>
          </a:xfrm>
          <a:prstGeom prst="rect">
            <a:avLst/>
          </a:prstGeom>
        </p:spPr>
        <p:txBody>
          <a:bodyPr lIns="0" tIns="0" rIns="0" bIns="0" rtlCol="0" anchor="t">
            <a:spAutoFit/>
          </a:bodyPr>
          <a:lstStyle/>
          <a:p>
            <a:pPr algn="l">
              <a:lnSpc>
                <a:spcPts val="1679"/>
              </a:lnSpc>
            </a:pPr>
            <a:r>
              <a:rPr lang="en-US" sz="1200" b="1" i="1">
                <a:solidFill>
                  <a:srgbClr val="000000"/>
                </a:solidFill>
                <a:latin typeface="Calibri (MS) Bold Italics"/>
                <a:ea typeface="Calibri (MS) Bold Italics"/>
                <a:cs typeface="Calibri (MS) Bold Italics"/>
                <a:sym typeface="Calibri (MS) Bold Italics"/>
              </a:rPr>
              <a:t>Source –Zomato Annual Report –FY 23</a:t>
            </a:r>
          </a:p>
        </p:txBody>
      </p:sp>
      <p:sp>
        <p:nvSpPr>
          <p:cNvPr id="112" name="TextBox 112"/>
          <p:cNvSpPr txBox="1"/>
          <p:nvPr/>
        </p:nvSpPr>
        <p:spPr>
          <a:xfrm>
            <a:off x="9706994" y="4607309"/>
            <a:ext cx="2242623" cy="1124282"/>
          </a:xfrm>
          <a:prstGeom prst="rect">
            <a:avLst/>
          </a:prstGeom>
        </p:spPr>
        <p:txBody>
          <a:bodyPr lIns="0" tIns="0" rIns="0" bIns="0" rtlCol="0" anchor="t">
            <a:spAutoFit/>
          </a:bodyPr>
          <a:lstStyle/>
          <a:p>
            <a:pPr algn="l">
              <a:lnSpc>
                <a:spcPts val="1439"/>
              </a:lnSpc>
            </a:pPr>
            <a:r>
              <a:rPr lang="en-US" sz="1200" b="1" dirty="0">
                <a:solidFill>
                  <a:srgbClr val="E33745"/>
                </a:solidFill>
                <a:latin typeface="Calibri (MS) Bold"/>
                <a:ea typeface="Calibri (MS) Bold"/>
                <a:cs typeface="Calibri (MS) Bold"/>
                <a:sym typeface="Calibri (MS) Bold"/>
              </a:rPr>
              <a:t>Delivery Platforms </a:t>
            </a:r>
            <a:r>
              <a:rPr lang="en-US" sz="1200" dirty="0">
                <a:solidFill>
                  <a:srgbClr val="000000"/>
                </a:solidFill>
                <a:latin typeface="Calibri (MS)"/>
                <a:ea typeface="Calibri (MS)"/>
                <a:cs typeface="Calibri (MS)"/>
                <a:sym typeface="Calibri (MS)"/>
              </a:rPr>
              <a:t>•FSSAI Standards •GST Registration</a:t>
            </a:r>
          </a:p>
          <a:p>
            <a:pPr algn="l">
              <a:lnSpc>
                <a:spcPts val="2331"/>
              </a:lnSpc>
            </a:pPr>
            <a:r>
              <a:rPr lang="en-US" sz="1202" b="1" dirty="0">
                <a:solidFill>
                  <a:srgbClr val="E33745"/>
                </a:solidFill>
                <a:latin typeface="Calibri (MS) Bold"/>
                <a:ea typeface="Calibri (MS) Bold"/>
                <a:cs typeface="Calibri (MS) Bold"/>
                <a:sym typeface="Calibri (MS) Bold"/>
              </a:rPr>
              <a:t>Restaurants</a:t>
            </a:r>
          </a:p>
          <a:p>
            <a:pPr algn="l">
              <a:lnSpc>
                <a:spcPts val="600"/>
              </a:lnSpc>
            </a:pPr>
            <a:r>
              <a:rPr lang="en-US" sz="1200" dirty="0">
                <a:solidFill>
                  <a:srgbClr val="000000"/>
                </a:solidFill>
                <a:latin typeface="Calibri (MS)"/>
                <a:ea typeface="Calibri (MS)"/>
                <a:cs typeface="Calibri (MS)"/>
                <a:sym typeface="Calibri (MS)"/>
              </a:rPr>
              <a:t>•FSSAI License</a:t>
            </a:r>
          </a:p>
          <a:p>
            <a:pPr algn="l">
              <a:lnSpc>
                <a:spcPts val="2279"/>
              </a:lnSpc>
            </a:pPr>
            <a:r>
              <a:rPr lang="en-US" sz="1200" dirty="0">
                <a:solidFill>
                  <a:srgbClr val="000000"/>
                </a:solidFill>
                <a:latin typeface="Calibri (MS)"/>
                <a:ea typeface="Calibri (MS)"/>
                <a:cs typeface="Calibri (MS)"/>
                <a:sym typeface="Calibri (MS)"/>
              </a:rPr>
              <a:t>•Shop &amp; Establishment Act License</a:t>
            </a:r>
          </a:p>
          <a:p>
            <a:pPr algn="l">
              <a:lnSpc>
                <a:spcPts val="600"/>
              </a:lnSpc>
            </a:pPr>
            <a:r>
              <a:rPr lang="en-US" sz="1200" dirty="0">
                <a:solidFill>
                  <a:srgbClr val="000000"/>
                </a:solidFill>
                <a:latin typeface="Calibri (MS)"/>
                <a:ea typeface="Calibri (MS)"/>
                <a:cs typeface="Calibri (MS)"/>
                <a:sym typeface="Calibri (MS)"/>
              </a:rPr>
              <a:t>•Health/Trade License</a:t>
            </a:r>
          </a:p>
        </p:txBody>
      </p:sp>
      <p:sp>
        <p:nvSpPr>
          <p:cNvPr id="113" name="TextBox 113"/>
          <p:cNvSpPr txBox="1"/>
          <p:nvPr/>
        </p:nvSpPr>
        <p:spPr>
          <a:xfrm>
            <a:off x="9727682" y="5641491"/>
            <a:ext cx="1361570" cy="1313436"/>
          </a:xfrm>
          <a:prstGeom prst="rect">
            <a:avLst/>
          </a:prstGeom>
        </p:spPr>
        <p:txBody>
          <a:bodyPr lIns="0" tIns="0" rIns="0" bIns="0" rtlCol="0" anchor="t">
            <a:spAutoFit/>
          </a:bodyPr>
          <a:lstStyle/>
          <a:p>
            <a:pPr algn="l">
              <a:lnSpc>
                <a:spcPts val="3000"/>
              </a:lnSpc>
            </a:pPr>
            <a:r>
              <a:rPr lang="en-US" sz="1200" b="1" dirty="0">
                <a:solidFill>
                  <a:srgbClr val="E33745"/>
                </a:solidFill>
                <a:latin typeface="Calibri (MS) Bold"/>
                <a:ea typeface="Calibri (MS) Bold"/>
                <a:cs typeface="Calibri (MS) Bold"/>
                <a:sym typeface="Calibri (MS) Bold"/>
              </a:rPr>
              <a:t>Delivery Partners</a:t>
            </a:r>
          </a:p>
          <a:p>
            <a:pPr>
              <a:lnSpc>
                <a:spcPts val="601"/>
              </a:lnSpc>
            </a:pPr>
            <a:r>
              <a:rPr lang="en-US" sz="1202" dirty="0">
                <a:solidFill>
                  <a:srgbClr val="1F1F1F"/>
                </a:solidFill>
                <a:latin typeface="Calibri (MS)"/>
                <a:ea typeface="Calibri (MS)"/>
                <a:cs typeface="Calibri (MS)"/>
                <a:sym typeface="Calibri (MS)"/>
              </a:rPr>
              <a:t>Driving License </a:t>
            </a:r>
          </a:p>
          <a:p>
            <a:pPr algn="l">
              <a:lnSpc>
                <a:spcPts val="2286"/>
              </a:lnSpc>
            </a:pPr>
            <a:r>
              <a:rPr lang="en-US" sz="1200" dirty="0">
                <a:solidFill>
                  <a:srgbClr val="1F1F1F"/>
                </a:solidFill>
                <a:latin typeface="Calibri (MS)"/>
                <a:ea typeface="Calibri (MS)"/>
                <a:cs typeface="Calibri (MS)"/>
                <a:sym typeface="Calibri (MS)"/>
              </a:rPr>
              <a:t>Vehicle Registration</a:t>
            </a:r>
          </a:p>
          <a:p>
            <a:pPr algn="l">
              <a:lnSpc>
                <a:spcPts val="2286"/>
              </a:lnSpc>
            </a:pPr>
            <a:r>
              <a:rPr lang="en-US" sz="1200" dirty="0">
                <a:solidFill>
                  <a:srgbClr val="1F1F1F"/>
                </a:solidFill>
                <a:latin typeface="Calibri (MS)"/>
                <a:ea typeface="Calibri (MS)"/>
                <a:cs typeface="Calibri (MS)"/>
                <a:sym typeface="Calibri (MS)"/>
              </a:rPr>
              <a:t>Resource Registration</a:t>
            </a:r>
          </a:p>
          <a:p>
            <a:pPr algn="l">
              <a:lnSpc>
                <a:spcPts val="2286"/>
              </a:lnSpc>
            </a:pPr>
            <a:endParaRPr lang="en-US" sz="1200" dirty="0">
              <a:solidFill>
                <a:srgbClr val="1F1F1F"/>
              </a:solidFill>
              <a:latin typeface="Calibri (MS)"/>
              <a:ea typeface="Calibri (MS)"/>
              <a:cs typeface="Calibri (MS)"/>
              <a:sym typeface="Calibri (MS)"/>
            </a:endParaRPr>
          </a:p>
        </p:txBody>
      </p:sp>
      <p:sp>
        <p:nvSpPr>
          <p:cNvPr id="114" name="TextBox 114"/>
          <p:cNvSpPr txBox="1"/>
          <p:nvPr/>
        </p:nvSpPr>
        <p:spPr>
          <a:xfrm>
            <a:off x="670255" y="2844841"/>
            <a:ext cx="894588" cy="309296"/>
          </a:xfrm>
          <a:prstGeom prst="rect">
            <a:avLst/>
          </a:prstGeom>
        </p:spPr>
        <p:txBody>
          <a:bodyPr lIns="0" tIns="0" rIns="0" bIns="0" rtlCol="0" anchor="t">
            <a:spAutoFit/>
          </a:bodyPr>
          <a:lstStyle/>
          <a:p>
            <a:pPr algn="l">
              <a:lnSpc>
                <a:spcPts val="2234"/>
              </a:lnSpc>
            </a:pPr>
            <a:r>
              <a:rPr lang="en-US" sz="1596" b="1" i="1">
                <a:solidFill>
                  <a:srgbClr val="000000"/>
                </a:solidFill>
                <a:latin typeface="Calibri (MS) Bold Italics"/>
                <a:ea typeface="Calibri (MS) Bold Italics"/>
                <a:cs typeface="Calibri (MS) Bold Italics"/>
                <a:sym typeface="Calibri (MS) Bold Italics"/>
              </a:rPr>
              <a:t>Customers</a:t>
            </a:r>
          </a:p>
        </p:txBody>
      </p:sp>
      <p:sp>
        <p:nvSpPr>
          <p:cNvPr id="115" name="TextBox 115"/>
          <p:cNvSpPr txBox="1"/>
          <p:nvPr/>
        </p:nvSpPr>
        <p:spPr>
          <a:xfrm>
            <a:off x="2376802" y="2844841"/>
            <a:ext cx="1585331" cy="309296"/>
          </a:xfrm>
          <a:prstGeom prst="rect">
            <a:avLst/>
          </a:prstGeom>
        </p:spPr>
        <p:txBody>
          <a:bodyPr lIns="0" tIns="0" rIns="0" bIns="0" rtlCol="0" anchor="t">
            <a:spAutoFit/>
          </a:bodyPr>
          <a:lstStyle/>
          <a:p>
            <a:pPr algn="ctr">
              <a:lnSpc>
                <a:spcPts val="2234"/>
              </a:lnSpc>
            </a:pPr>
            <a:r>
              <a:rPr lang="en-US" sz="1596" b="1" i="1">
                <a:solidFill>
                  <a:srgbClr val="000000"/>
                </a:solidFill>
                <a:latin typeface="Calibri (MS) Bold Italics"/>
                <a:ea typeface="Calibri (MS) Bold Italics"/>
                <a:cs typeface="Calibri (MS) Bold Italics"/>
                <a:sym typeface="Calibri (MS) Bold Italics"/>
              </a:rPr>
              <a:t>Delivery Platforms</a:t>
            </a:r>
          </a:p>
        </p:txBody>
      </p:sp>
      <p:sp>
        <p:nvSpPr>
          <p:cNvPr id="116" name="TextBox 116"/>
          <p:cNvSpPr txBox="1"/>
          <p:nvPr/>
        </p:nvSpPr>
        <p:spPr>
          <a:xfrm>
            <a:off x="4918205" y="2844841"/>
            <a:ext cx="1020699" cy="309296"/>
          </a:xfrm>
          <a:prstGeom prst="rect">
            <a:avLst/>
          </a:prstGeom>
        </p:spPr>
        <p:txBody>
          <a:bodyPr lIns="0" tIns="0" rIns="0" bIns="0" rtlCol="0" anchor="t">
            <a:spAutoFit/>
          </a:bodyPr>
          <a:lstStyle/>
          <a:p>
            <a:pPr algn="l">
              <a:lnSpc>
                <a:spcPts val="2234"/>
              </a:lnSpc>
            </a:pPr>
            <a:r>
              <a:rPr lang="en-US" sz="1596" b="1" i="1">
                <a:solidFill>
                  <a:srgbClr val="000000"/>
                </a:solidFill>
                <a:latin typeface="Calibri (MS) Bold Italics"/>
                <a:ea typeface="Calibri (MS) Bold Italics"/>
                <a:cs typeface="Calibri (MS) Bold Italics"/>
                <a:sym typeface="Calibri (MS) Bold Italics"/>
              </a:rPr>
              <a:t>Restaurants</a:t>
            </a:r>
          </a:p>
        </p:txBody>
      </p:sp>
      <p:sp>
        <p:nvSpPr>
          <p:cNvPr id="117" name="TextBox 117"/>
          <p:cNvSpPr txBox="1"/>
          <p:nvPr/>
        </p:nvSpPr>
        <p:spPr>
          <a:xfrm>
            <a:off x="7222874" y="2844841"/>
            <a:ext cx="1475127" cy="309296"/>
          </a:xfrm>
          <a:prstGeom prst="rect">
            <a:avLst/>
          </a:prstGeom>
        </p:spPr>
        <p:txBody>
          <a:bodyPr lIns="0" tIns="0" rIns="0" bIns="0" rtlCol="0" anchor="t">
            <a:spAutoFit/>
          </a:bodyPr>
          <a:lstStyle/>
          <a:p>
            <a:pPr algn="l">
              <a:lnSpc>
                <a:spcPts val="2234"/>
              </a:lnSpc>
            </a:pPr>
            <a:r>
              <a:rPr lang="en-US" sz="1596" b="1" i="1">
                <a:solidFill>
                  <a:srgbClr val="000000"/>
                </a:solidFill>
                <a:latin typeface="Calibri (MS) Bold Italics"/>
                <a:ea typeface="Calibri (MS) Bold Italics"/>
                <a:cs typeface="Calibri (MS) Bold Italics"/>
                <a:sym typeface="Calibri (MS) Bold Italics"/>
              </a:rPr>
              <a:t>Delivery Partners</a:t>
            </a:r>
          </a:p>
        </p:txBody>
      </p:sp>
      <p:sp>
        <p:nvSpPr>
          <p:cNvPr id="118" name="TextBox 118"/>
          <p:cNvSpPr txBox="1"/>
          <p:nvPr/>
        </p:nvSpPr>
        <p:spPr>
          <a:xfrm>
            <a:off x="1083259" y="4170083"/>
            <a:ext cx="1573425" cy="309648"/>
          </a:xfrm>
          <a:prstGeom prst="rect">
            <a:avLst/>
          </a:prstGeom>
        </p:spPr>
        <p:txBody>
          <a:bodyPr lIns="0" tIns="0" rIns="0" bIns="0" rtlCol="0" anchor="t">
            <a:spAutoFit/>
          </a:bodyPr>
          <a:lstStyle/>
          <a:p>
            <a:pPr algn="l">
              <a:lnSpc>
                <a:spcPts val="2237"/>
              </a:lnSpc>
            </a:pPr>
            <a:r>
              <a:rPr lang="en-US" sz="1598" b="1" i="1">
                <a:solidFill>
                  <a:srgbClr val="FFFFFF"/>
                </a:solidFill>
                <a:latin typeface="Calibri (MS) Bold Italics"/>
                <a:ea typeface="Calibri (MS) Bold Italics"/>
                <a:cs typeface="Calibri (MS) Bold Italics"/>
                <a:sym typeface="Calibri (MS) Bold Italics"/>
              </a:rPr>
              <a:t>Market Landscape</a:t>
            </a:r>
          </a:p>
        </p:txBody>
      </p:sp>
      <p:sp>
        <p:nvSpPr>
          <p:cNvPr id="119" name="TextBox 119"/>
          <p:cNvSpPr txBox="1"/>
          <p:nvPr/>
        </p:nvSpPr>
        <p:spPr>
          <a:xfrm>
            <a:off x="6721478" y="4170083"/>
            <a:ext cx="1304249" cy="309648"/>
          </a:xfrm>
          <a:prstGeom prst="rect">
            <a:avLst/>
          </a:prstGeom>
        </p:spPr>
        <p:txBody>
          <a:bodyPr lIns="0" tIns="0" rIns="0" bIns="0" rtlCol="0" anchor="t">
            <a:spAutoFit/>
          </a:bodyPr>
          <a:lstStyle/>
          <a:p>
            <a:pPr algn="l">
              <a:lnSpc>
                <a:spcPts val="2237"/>
              </a:lnSpc>
            </a:pPr>
            <a:r>
              <a:rPr lang="en-US" sz="1598" b="1" i="1">
                <a:solidFill>
                  <a:srgbClr val="FFFFFF"/>
                </a:solidFill>
                <a:latin typeface="Calibri (MS) Bold Italics"/>
                <a:ea typeface="Calibri (MS) Bold Italics"/>
                <a:cs typeface="Calibri (MS) Bold Italics"/>
                <a:sym typeface="Calibri (MS) Bold Italics"/>
              </a:rPr>
              <a:t>Growth Drivers</a:t>
            </a:r>
          </a:p>
        </p:txBody>
      </p:sp>
      <p:sp>
        <p:nvSpPr>
          <p:cNvPr id="120" name="TextBox 120"/>
          <p:cNvSpPr txBox="1"/>
          <p:nvPr/>
        </p:nvSpPr>
        <p:spPr>
          <a:xfrm>
            <a:off x="10167242" y="4157005"/>
            <a:ext cx="1060132" cy="309648"/>
          </a:xfrm>
          <a:prstGeom prst="rect">
            <a:avLst/>
          </a:prstGeom>
        </p:spPr>
        <p:txBody>
          <a:bodyPr lIns="0" tIns="0" rIns="0" bIns="0" rtlCol="0" anchor="t">
            <a:spAutoFit/>
          </a:bodyPr>
          <a:lstStyle/>
          <a:p>
            <a:pPr algn="l">
              <a:lnSpc>
                <a:spcPts val="2237"/>
              </a:lnSpc>
            </a:pPr>
            <a:r>
              <a:rPr lang="en-US" sz="1598" b="1" i="1">
                <a:solidFill>
                  <a:srgbClr val="FFFFFF"/>
                </a:solidFill>
                <a:latin typeface="Calibri (MS) Bold Italics"/>
                <a:ea typeface="Calibri (MS) Bold Italics"/>
                <a:cs typeface="Calibri (MS) Bold Italics"/>
                <a:sym typeface="Calibri (MS) Bold Italics"/>
              </a:rPr>
              <a:t>Regulations </a:t>
            </a:r>
          </a:p>
        </p:txBody>
      </p:sp>
      <p:sp>
        <p:nvSpPr>
          <p:cNvPr id="121" name="TextBox 121"/>
          <p:cNvSpPr txBox="1"/>
          <p:nvPr/>
        </p:nvSpPr>
        <p:spPr>
          <a:xfrm>
            <a:off x="1631566" y="1781518"/>
            <a:ext cx="92364" cy="262557"/>
          </a:xfrm>
          <a:prstGeom prst="rect">
            <a:avLst/>
          </a:prstGeom>
        </p:spPr>
        <p:txBody>
          <a:bodyPr lIns="0" tIns="0" rIns="0" bIns="0" rtlCol="0" anchor="t">
            <a:spAutoFit/>
          </a:bodyPr>
          <a:lstStyle/>
          <a:p>
            <a:pPr algn="l">
              <a:lnSpc>
                <a:spcPts val="1968"/>
              </a:lnSpc>
            </a:pPr>
            <a:r>
              <a:rPr lang="en-US" sz="1406" b="1">
                <a:solidFill>
                  <a:srgbClr val="FFFFFF"/>
                </a:solidFill>
                <a:latin typeface="Calibri (MS) Bold"/>
                <a:ea typeface="Calibri (MS) Bold"/>
                <a:cs typeface="Calibri (MS) Bold"/>
                <a:sym typeface="Calibri (MS) Bold"/>
              </a:rPr>
              <a:t>1</a:t>
            </a:r>
          </a:p>
        </p:txBody>
      </p:sp>
      <p:sp>
        <p:nvSpPr>
          <p:cNvPr id="122" name="TextBox 122"/>
          <p:cNvSpPr txBox="1"/>
          <p:nvPr/>
        </p:nvSpPr>
        <p:spPr>
          <a:xfrm>
            <a:off x="3523231" y="1649311"/>
            <a:ext cx="92364" cy="262557"/>
          </a:xfrm>
          <a:prstGeom prst="rect">
            <a:avLst/>
          </a:prstGeom>
        </p:spPr>
        <p:txBody>
          <a:bodyPr lIns="0" tIns="0" rIns="0" bIns="0" rtlCol="0" anchor="t">
            <a:spAutoFit/>
          </a:bodyPr>
          <a:lstStyle/>
          <a:p>
            <a:pPr algn="l">
              <a:lnSpc>
                <a:spcPts val="1968"/>
              </a:lnSpc>
            </a:pPr>
            <a:r>
              <a:rPr lang="en-US" sz="1406" b="1">
                <a:solidFill>
                  <a:srgbClr val="FFFFFF"/>
                </a:solidFill>
                <a:latin typeface="Calibri (MS) Bold"/>
                <a:ea typeface="Calibri (MS) Bold"/>
                <a:cs typeface="Calibri (MS) Bold"/>
                <a:sym typeface="Calibri (MS) Bold"/>
              </a:rPr>
              <a:t>2</a:t>
            </a:r>
          </a:p>
        </p:txBody>
      </p:sp>
      <p:sp>
        <p:nvSpPr>
          <p:cNvPr id="123" name="TextBox 123"/>
          <p:cNvSpPr txBox="1"/>
          <p:nvPr/>
        </p:nvSpPr>
        <p:spPr>
          <a:xfrm>
            <a:off x="418490" y="4622302"/>
            <a:ext cx="54407" cy="1435446"/>
          </a:xfrm>
          <a:prstGeom prst="rect">
            <a:avLst/>
          </a:prstGeom>
        </p:spPr>
        <p:txBody>
          <a:bodyPr lIns="0" tIns="0" rIns="0" bIns="0" rtlCol="0" anchor="t">
            <a:spAutoFit/>
          </a:bodyPr>
          <a:lstStyle/>
          <a:p>
            <a:pPr algn="just">
              <a:lnSpc>
                <a:spcPts val="2920"/>
              </a:lnSpc>
            </a:pPr>
            <a:r>
              <a:rPr lang="en-US" sz="1200" spc="-9">
                <a:solidFill>
                  <a:srgbClr val="000000"/>
                </a:solidFill>
                <a:latin typeface="IBM Plex Sans Condensed"/>
                <a:ea typeface="IBM Plex Sans Condensed"/>
                <a:cs typeface="IBM Plex Sans Condensed"/>
                <a:sym typeface="IBM Plex Sans Condensed"/>
              </a:rPr>
              <a:t>• • </a:t>
            </a:r>
            <a:r>
              <a:rPr lang="en-US" sz="1200" spc="-9">
                <a:solidFill>
                  <a:srgbClr val="E33745"/>
                </a:solidFill>
                <a:latin typeface="IBM Plex Sans Condensed"/>
                <a:ea typeface="IBM Plex Sans Condensed"/>
                <a:cs typeface="IBM Plex Sans Condensed"/>
                <a:sym typeface="IBM Plex Sans Condensed"/>
              </a:rPr>
              <a:t>• </a:t>
            </a:r>
            <a:r>
              <a:rPr lang="en-US" sz="1200" spc="-9">
                <a:solidFill>
                  <a:srgbClr val="FF8C19"/>
                </a:solidFill>
                <a:latin typeface="IBM Plex Sans Condensed"/>
                <a:ea typeface="IBM Plex Sans Condensed"/>
                <a:cs typeface="IBM Plex Sans Condensed"/>
                <a:sym typeface="IBM Plex Sans Condensed"/>
              </a:rPr>
              <a:t>•</a:t>
            </a:r>
          </a:p>
        </p:txBody>
      </p:sp>
      <p:sp>
        <p:nvSpPr>
          <p:cNvPr id="124" name="TextBox 124"/>
          <p:cNvSpPr txBox="1"/>
          <p:nvPr/>
        </p:nvSpPr>
        <p:spPr>
          <a:xfrm>
            <a:off x="6048499" y="4551950"/>
            <a:ext cx="54407" cy="1984343"/>
          </a:xfrm>
          <a:prstGeom prst="rect">
            <a:avLst/>
          </a:prstGeom>
        </p:spPr>
        <p:txBody>
          <a:bodyPr lIns="0" tIns="0" rIns="0" bIns="0" rtlCol="0" anchor="t">
            <a:spAutoFit/>
          </a:bodyPr>
          <a:lstStyle/>
          <a:p>
            <a:pPr algn="just">
              <a:lnSpc>
                <a:spcPts val="2541"/>
              </a:lnSpc>
            </a:pPr>
            <a:r>
              <a:rPr lang="en-US" sz="1200" spc="-9">
                <a:solidFill>
                  <a:srgbClr val="0D0D0D"/>
                </a:solidFill>
                <a:latin typeface="IBM Plex Sans Condensed"/>
                <a:ea typeface="IBM Plex Sans Condensed"/>
                <a:cs typeface="IBM Plex Sans Condensed"/>
                <a:sym typeface="IBM Plex Sans Condensed"/>
              </a:rPr>
              <a:t>• </a:t>
            </a:r>
            <a:r>
              <a:rPr lang="en-US" sz="1200" spc="-9">
                <a:solidFill>
                  <a:srgbClr val="767171"/>
                </a:solidFill>
                <a:latin typeface="IBM Plex Sans Condensed"/>
                <a:ea typeface="IBM Plex Sans Condensed"/>
                <a:cs typeface="IBM Plex Sans Condensed"/>
                <a:sym typeface="IBM Plex Sans Condensed"/>
              </a:rPr>
              <a:t>•</a:t>
            </a:r>
          </a:p>
          <a:p>
            <a:pPr algn="just">
              <a:lnSpc>
                <a:spcPts val="3000"/>
              </a:lnSpc>
            </a:pPr>
            <a:r>
              <a:rPr lang="en-US" sz="1200" spc="-9">
                <a:solidFill>
                  <a:srgbClr val="0D0D0D"/>
                </a:solidFill>
                <a:latin typeface="IBM Plex Sans Condensed"/>
                <a:ea typeface="IBM Plex Sans Condensed"/>
                <a:cs typeface="IBM Plex Sans Condensed"/>
                <a:sym typeface="IBM Plex Sans Condensed"/>
              </a:rPr>
              <a:t>•</a:t>
            </a:r>
          </a:p>
          <a:p>
            <a:pPr algn="just">
              <a:lnSpc>
                <a:spcPts val="2084"/>
              </a:lnSpc>
            </a:pPr>
            <a:r>
              <a:rPr lang="en-US" sz="1200" spc="-9">
                <a:solidFill>
                  <a:srgbClr val="767171"/>
                </a:solidFill>
                <a:latin typeface="IBM Plex Sans Condensed"/>
                <a:ea typeface="IBM Plex Sans Condensed"/>
                <a:cs typeface="IBM Plex Sans Condensed"/>
                <a:sym typeface="IBM Plex Sans Condensed"/>
              </a:rPr>
              <a:t>•</a:t>
            </a:r>
          </a:p>
          <a:p>
            <a:pPr algn="just">
              <a:lnSpc>
                <a:spcPts val="2882"/>
              </a:lnSpc>
            </a:pPr>
            <a:r>
              <a:rPr lang="en-US" sz="1200" spc="-9">
                <a:solidFill>
                  <a:srgbClr val="0D0D0D"/>
                </a:solidFill>
                <a:latin typeface="IBM Plex Sans Condensed"/>
                <a:ea typeface="IBM Plex Sans Condensed"/>
                <a:cs typeface="IBM Plex Sans Condensed"/>
                <a:sym typeface="IBM Plex Sans Condensed"/>
              </a:rPr>
              <a:t>• </a:t>
            </a:r>
            <a:r>
              <a:rPr lang="en-US" sz="1200" spc="-9">
                <a:solidFill>
                  <a:srgbClr val="767171"/>
                </a:solidFill>
                <a:latin typeface="IBM Plex Sans Condensed"/>
                <a:ea typeface="IBM Plex Sans Condensed"/>
                <a:cs typeface="IBM Plex Sans Condensed"/>
                <a:sym typeface="IBM Plex Sans Condensed"/>
              </a:rPr>
              <a:t>•</a:t>
            </a:r>
          </a:p>
        </p:txBody>
      </p:sp>
      <p:sp>
        <p:nvSpPr>
          <p:cNvPr id="125" name="TextBox 125"/>
          <p:cNvSpPr txBox="1"/>
          <p:nvPr/>
        </p:nvSpPr>
        <p:spPr>
          <a:xfrm>
            <a:off x="481584" y="6303035"/>
            <a:ext cx="2122742" cy="208864"/>
          </a:xfrm>
          <a:prstGeom prst="rect">
            <a:avLst/>
          </a:prstGeom>
        </p:spPr>
        <p:txBody>
          <a:bodyPr lIns="0" tIns="0" rIns="0" bIns="0" rtlCol="0" anchor="t">
            <a:spAutoFit/>
          </a:bodyPr>
          <a:lstStyle/>
          <a:p>
            <a:pPr algn="l">
              <a:lnSpc>
                <a:spcPts val="1545"/>
              </a:lnSpc>
            </a:pPr>
            <a:r>
              <a:rPr lang="en-US" sz="1103" b="1" i="1">
                <a:solidFill>
                  <a:srgbClr val="000000"/>
                </a:solidFill>
                <a:latin typeface="Calibri (MS) Bold Italics"/>
                <a:ea typeface="Calibri (MS) Bold Italics"/>
                <a:cs typeface="Calibri (MS) Bold Italics"/>
                <a:sym typeface="Calibri (MS) Bold Italics"/>
                <a:hlinkClick r:id="rId83" tooltip="https://inc42.com/features/the-2023-face-off-how-zomato-powered-past-swiggy-in-the-food-delivery-race/"/>
              </a:rPr>
              <a:t>Source –Inc24 and Statista –Dec 23</a:t>
            </a:r>
          </a:p>
        </p:txBody>
      </p:sp>
      <p:graphicFrame>
        <p:nvGraphicFramePr>
          <p:cNvPr id="134" name="Chart 133">
            <a:extLst>
              <a:ext uri="{FF2B5EF4-FFF2-40B4-BE49-F238E27FC236}">
                <a16:creationId xmlns:a16="http://schemas.microsoft.com/office/drawing/2014/main" id="{544D61FB-3A5E-432F-547C-72021B5B6437}"/>
              </a:ext>
            </a:extLst>
          </p:cNvPr>
          <p:cNvGraphicFramePr/>
          <p:nvPr>
            <p:extLst>
              <p:ext uri="{D42A27DB-BD31-4B8C-83A1-F6EECF244321}">
                <p14:modId xmlns:p14="http://schemas.microsoft.com/office/powerpoint/2010/main" val="3885466308"/>
              </p:ext>
            </p:extLst>
          </p:nvPr>
        </p:nvGraphicFramePr>
        <p:xfrm>
          <a:off x="2152402" y="3804361"/>
          <a:ext cx="4372356" cy="2455044"/>
        </p:xfrm>
        <a:graphic>
          <a:graphicData uri="http://schemas.openxmlformats.org/drawingml/2006/chart">
            <c:chart xmlns:c="http://schemas.openxmlformats.org/drawingml/2006/chart" xmlns:r="http://schemas.openxmlformats.org/officeDocument/2006/relationships" r:id="rId84"/>
          </a:graphicData>
        </a:graphic>
      </p:graphicFrame>
      <p:sp>
        <p:nvSpPr>
          <p:cNvPr id="135" name="TextBox 107">
            <a:extLst>
              <a:ext uri="{FF2B5EF4-FFF2-40B4-BE49-F238E27FC236}">
                <a16:creationId xmlns:a16="http://schemas.microsoft.com/office/drawing/2014/main" id="{DF5C8809-81B4-2170-FA37-25C68384A291}"/>
              </a:ext>
            </a:extLst>
          </p:cNvPr>
          <p:cNvSpPr txBox="1"/>
          <p:nvPr/>
        </p:nvSpPr>
        <p:spPr>
          <a:xfrm>
            <a:off x="582859" y="5695582"/>
            <a:ext cx="2386279" cy="319575"/>
          </a:xfrm>
          <a:prstGeom prst="rect">
            <a:avLst/>
          </a:prstGeom>
        </p:spPr>
        <p:txBody>
          <a:bodyPr lIns="0" tIns="0" rIns="0" bIns="0" rtlCol="0" anchor="t">
            <a:spAutoFit/>
          </a:bodyPr>
          <a:lstStyle/>
          <a:p>
            <a:pPr algn="l">
              <a:lnSpc>
                <a:spcPts val="2920"/>
              </a:lnSpc>
            </a:pPr>
            <a:r>
              <a:rPr lang="en-US" sz="1200" b="1" dirty="0">
                <a:solidFill>
                  <a:schemeClr val="accent6">
                    <a:lumMod val="75000"/>
                  </a:schemeClr>
                </a:solidFill>
                <a:latin typeface="Calibri (MS) Bold"/>
                <a:ea typeface="Calibri (MS) Bold"/>
                <a:cs typeface="Calibri (MS) Bold"/>
                <a:sym typeface="Calibri (MS) Bold"/>
              </a:rPr>
              <a:t>Swiggy</a:t>
            </a:r>
            <a:r>
              <a:rPr lang="en-US" sz="1200" b="1" dirty="0">
                <a:solidFill>
                  <a:srgbClr val="E33745"/>
                </a:solidFill>
                <a:latin typeface="Calibri (MS) Bold"/>
                <a:ea typeface="Calibri (MS) Bold"/>
                <a:cs typeface="Calibri (MS) Bold"/>
                <a:sym typeface="Calibri (MS) Bold"/>
              </a:rPr>
              <a:t> </a:t>
            </a:r>
            <a:r>
              <a:rPr lang="en-US" sz="1200" b="1" dirty="0">
                <a:latin typeface="Calibri (MS) Bold"/>
                <a:ea typeface="Calibri (MS) Bold"/>
                <a:cs typeface="Calibri (MS) Bold"/>
                <a:sym typeface="Calibri (MS) Bold"/>
              </a:rPr>
              <a:t>is also gaining the market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24"/>
            <a:ext cx="12192000" cy="6856476"/>
          </a:xfrm>
          <a:custGeom>
            <a:avLst/>
            <a:gdLst/>
            <a:ahLst/>
            <a:cxnLst/>
            <a:rect l="l" t="t" r="r" b="b"/>
            <a:pathLst>
              <a:path w="12192000" h="6856476">
                <a:moveTo>
                  <a:pt x="0" y="0"/>
                </a:moveTo>
                <a:lnTo>
                  <a:pt x="12192000" y="0"/>
                </a:lnTo>
                <a:lnTo>
                  <a:pt x="12192000" y="6856476"/>
                </a:lnTo>
                <a:lnTo>
                  <a:pt x="0" y="6856476"/>
                </a:lnTo>
                <a:lnTo>
                  <a:pt x="0" y="0"/>
                </a:lnTo>
                <a:close/>
              </a:path>
            </a:pathLst>
          </a:custGeom>
          <a:blipFill>
            <a:blip r:embed="rId2"/>
            <a:stretch>
              <a:fillRect/>
            </a:stretch>
          </a:blipFill>
        </p:spPr>
      </p:sp>
      <p:sp>
        <p:nvSpPr>
          <p:cNvPr id="3" name="Freeform 3"/>
          <p:cNvSpPr/>
          <p:nvPr/>
        </p:nvSpPr>
        <p:spPr>
          <a:xfrm>
            <a:off x="-63503" y="-63503"/>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61204" y="1046988"/>
            <a:ext cx="7130796" cy="5811012"/>
          </a:xfrm>
          <a:custGeom>
            <a:avLst/>
            <a:gdLst/>
            <a:ahLst/>
            <a:cxnLst/>
            <a:rect l="l" t="t" r="r" b="b"/>
            <a:pathLst>
              <a:path w="7130796" h="5811012">
                <a:moveTo>
                  <a:pt x="0" y="0"/>
                </a:moveTo>
                <a:lnTo>
                  <a:pt x="7130796" y="0"/>
                </a:lnTo>
                <a:lnTo>
                  <a:pt x="7130796" y="5811012"/>
                </a:lnTo>
                <a:lnTo>
                  <a:pt x="0" y="5811012"/>
                </a:lnTo>
                <a:lnTo>
                  <a:pt x="0" y="0"/>
                </a:lnTo>
                <a:close/>
              </a:path>
            </a:pathLst>
          </a:custGeom>
          <a:blipFill>
            <a:blip r:embed="rId5"/>
            <a:stretch>
              <a:fillRect r="-106" b="-209"/>
            </a:stretch>
          </a:blipFill>
        </p:spPr>
      </p:sp>
      <p:sp>
        <p:nvSpPr>
          <p:cNvPr id="5" name="Freeform 5"/>
          <p:cNvSpPr/>
          <p:nvPr/>
        </p:nvSpPr>
        <p:spPr>
          <a:xfrm>
            <a:off x="5195316" y="1168908"/>
            <a:ext cx="6874764" cy="5583936"/>
          </a:xfrm>
          <a:custGeom>
            <a:avLst/>
            <a:gdLst/>
            <a:ahLst/>
            <a:cxnLst/>
            <a:rect l="l" t="t" r="r" b="b"/>
            <a:pathLst>
              <a:path w="6874764" h="5583936">
                <a:moveTo>
                  <a:pt x="0" y="0"/>
                </a:moveTo>
                <a:lnTo>
                  <a:pt x="6874764" y="0"/>
                </a:lnTo>
                <a:lnTo>
                  <a:pt x="6874764" y="5583936"/>
                </a:lnTo>
                <a:lnTo>
                  <a:pt x="0" y="5583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20" y="1050036"/>
            <a:ext cx="5134356" cy="5807964"/>
          </a:xfrm>
          <a:custGeom>
            <a:avLst/>
            <a:gdLst/>
            <a:ahLst/>
            <a:cxnLst/>
            <a:rect l="l" t="t" r="r" b="b"/>
            <a:pathLst>
              <a:path w="5134356" h="5807964">
                <a:moveTo>
                  <a:pt x="0" y="0"/>
                </a:moveTo>
                <a:lnTo>
                  <a:pt x="5134356" y="0"/>
                </a:lnTo>
                <a:lnTo>
                  <a:pt x="5134356" y="5807964"/>
                </a:lnTo>
                <a:lnTo>
                  <a:pt x="0" y="5807964"/>
                </a:lnTo>
                <a:lnTo>
                  <a:pt x="0" y="0"/>
                </a:lnTo>
                <a:close/>
              </a:path>
            </a:pathLst>
          </a:custGeom>
          <a:blipFill>
            <a:blip r:embed="rId8"/>
            <a:stretch>
              <a:fillRect b="-236"/>
            </a:stretch>
          </a:blipFill>
        </p:spPr>
      </p:sp>
      <p:sp>
        <p:nvSpPr>
          <p:cNvPr id="7" name="Freeform 7"/>
          <p:cNvSpPr/>
          <p:nvPr/>
        </p:nvSpPr>
        <p:spPr>
          <a:xfrm>
            <a:off x="121920" y="1171956"/>
            <a:ext cx="4910328" cy="5582412"/>
          </a:xfrm>
          <a:custGeom>
            <a:avLst/>
            <a:gdLst/>
            <a:ahLst/>
            <a:cxnLst/>
            <a:rect l="l" t="t" r="r" b="b"/>
            <a:pathLst>
              <a:path w="4910328" h="5582412">
                <a:moveTo>
                  <a:pt x="0" y="0"/>
                </a:moveTo>
                <a:lnTo>
                  <a:pt x="4910328" y="0"/>
                </a:lnTo>
                <a:lnTo>
                  <a:pt x="4910328" y="5582412"/>
                </a:lnTo>
                <a:lnTo>
                  <a:pt x="0" y="55824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9948672" y="694944"/>
            <a:ext cx="524256" cy="397764"/>
          </a:xfrm>
          <a:custGeom>
            <a:avLst/>
            <a:gdLst/>
            <a:ahLst/>
            <a:cxnLst/>
            <a:rect l="l" t="t" r="r" b="b"/>
            <a:pathLst>
              <a:path w="524256" h="397764">
                <a:moveTo>
                  <a:pt x="0" y="0"/>
                </a:moveTo>
                <a:lnTo>
                  <a:pt x="524256" y="0"/>
                </a:lnTo>
                <a:lnTo>
                  <a:pt x="524256" y="397764"/>
                </a:lnTo>
                <a:lnTo>
                  <a:pt x="0" y="3977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5354317" y="1238250"/>
            <a:ext cx="6658242" cy="5390388"/>
          </a:xfrm>
          <a:custGeom>
            <a:avLst/>
            <a:gdLst/>
            <a:ahLst/>
            <a:cxnLst/>
            <a:rect l="l" t="t" r="r" b="b"/>
            <a:pathLst>
              <a:path w="6658242" h="5390388">
                <a:moveTo>
                  <a:pt x="0" y="0"/>
                </a:moveTo>
                <a:lnTo>
                  <a:pt x="6658242" y="0"/>
                </a:lnTo>
                <a:lnTo>
                  <a:pt x="6658242" y="5390388"/>
                </a:lnTo>
                <a:lnTo>
                  <a:pt x="0" y="53903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0" name="Group 10"/>
          <p:cNvGrpSpPr>
            <a:grpSpLocks noChangeAspect="1"/>
          </p:cNvGrpSpPr>
          <p:nvPr/>
        </p:nvGrpSpPr>
        <p:grpSpPr>
          <a:xfrm>
            <a:off x="9948672" y="694944"/>
            <a:ext cx="524256" cy="397764"/>
            <a:chOff x="0" y="0"/>
            <a:chExt cx="699008" cy="530352"/>
          </a:xfrm>
        </p:grpSpPr>
        <p:sp>
          <p:nvSpPr>
            <p:cNvPr id="11" name="Freeform 11"/>
            <p:cNvSpPr/>
            <p:nvPr/>
          </p:nvSpPr>
          <p:spPr>
            <a:xfrm>
              <a:off x="0" y="0"/>
              <a:ext cx="699008" cy="530352"/>
            </a:xfrm>
            <a:custGeom>
              <a:avLst/>
              <a:gdLst/>
              <a:ahLst/>
              <a:cxnLst/>
              <a:rect l="l" t="t" r="r" b="b"/>
              <a:pathLst>
                <a:path w="699008" h="530352">
                  <a:moveTo>
                    <a:pt x="88265" y="0"/>
                  </a:moveTo>
                  <a:cubicBezTo>
                    <a:pt x="39497" y="127"/>
                    <a:pt x="0" y="39624"/>
                    <a:pt x="0" y="88392"/>
                  </a:cubicBezTo>
                  <a:lnTo>
                    <a:pt x="0" y="441960"/>
                  </a:lnTo>
                  <a:cubicBezTo>
                    <a:pt x="0" y="490728"/>
                    <a:pt x="39624" y="530352"/>
                    <a:pt x="88392" y="530352"/>
                  </a:cubicBezTo>
                  <a:lnTo>
                    <a:pt x="610616" y="530352"/>
                  </a:lnTo>
                  <a:cubicBezTo>
                    <a:pt x="659257" y="530352"/>
                    <a:pt x="698881" y="490855"/>
                    <a:pt x="699008" y="442214"/>
                  </a:cubicBezTo>
                  <a:lnTo>
                    <a:pt x="699008" y="442214"/>
                  </a:lnTo>
                  <a:lnTo>
                    <a:pt x="699008" y="88138"/>
                  </a:lnTo>
                  <a:lnTo>
                    <a:pt x="699008" y="88138"/>
                  </a:lnTo>
                  <a:cubicBezTo>
                    <a:pt x="698881" y="39497"/>
                    <a:pt x="659384" y="127"/>
                    <a:pt x="610743" y="0"/>
                  </a:cubicBezTo>
                  <a:close/>
                </a:path>
              </a:pathLst>
            </a:custGeom>
            <a:blipFill>
              <a:blip r:embed="rId15"/>
              <a:stretch>
                <a:fillRect/>
              </a:stretch>
            </a:blipFill>
          </p:spPr>
        </p:sp>
      </p:grpSp>
      <p:grpSp>
        <p:nvGrpSpPr>
          <p:cNvPr id="12" name="Group 12"/>
          <p:cNvGrpSpPr>
            <a:grpSpLocks noChangeAspect="1"/>
          </p:cNvGrpSpPr>
          <p:nvPr/>
        </p:nvGrpSpPr>
        <p:grpSpPr>
          <a:xfrm>
            <a:off x="10581132" y="710184"/>
            <a:ext cx="551688" cy="367284"/>
            <a:chOff x="0" y="0"/>
            <a:chExt cx="735584" cy="489712"/>
          </a:xfrm>
        </p:grpSpPr>
        <p:sp>
          <p:nvSpPr>
            <p:cNvPr id="13" name="Freeform 13"/>
            <p:cNvSpPr/>
            <p:nvPr/>
          </p:nvSpPr>
          <p:spPr>
            <a:xfrm>
              <a:off x="0" y="0"/>
              <a:ext cx="735584" cy="489712"/>
            </a:xfrm>
            <a:custGeom>
              <a:avLst/>
              <a:gdLst/>
              <a:ahLst/>
              <a:cxnLst/>
              <a:rect l="l" t="t" r="r" b="b"/>
              <a:pathLst>
                <a:path w="735584" h="489712">
                  <a:moveTo>
                    <a:pt x="81661" y="0"/>
                  </a:moveTo>
                  <a:cubicBezTo>
                    <a:pt x="36576" y="0"/>
                    <a:pt x="0" y="36576"/>
                    <a:pt x="0" y="81661"/>
                  </a:cubicBezTo>
                  <a:lnTo>
                    <a:pt x="0" y="408051"/>
                  </a:lnTo>
                  <a:cubicBezTo>
                    <a:pt x="0" y="453136"/>
                    <a:pt x="36576" y="489712"/>
                    <a:pt x="81661" y="489712"/>
                  </a:cubicBezTo>
                  <a:lnTo>
                    <a:pt x="653923" y="489712"/>
                  </a:lnTo>
                  <a:cubicBezTo>
                    <a:pt x="698881" y="489712"/>
                    <a:pt x="735457" y="453136"/>
                    <a:pt x="735584" y="408178"/>
                  </a:cubicBezTo>
                  <a:lnTo>
                    <a:pt x="735584" y="408178"/>
                  </a:lnTo>
                  <a:lnTo>
                    <a:pt x="735584" y="81534"/>
                  </a:lnTo>
                  <a:lnTo>
                    <a:pt x="735584" y="81534"/>
                  </a:lnTo>
                  <a:cubicBezTo>
                    <a:pt x="735584" y="36576"/>
                    <a:pt x="699008" y="0"/>
                    <a:pt x="653923" y="0"/>
                  </a:cubicBezTo>
                  <a:close/>
                </a:path>
              </a:pathLst>
            </a:custGeom>
            <a:blipFill>
              <a:blip r:embed="rId16"/>
              <a:stretch>
                <a:fillRect/>
              </a:stretch>
            </a:blipFill>
          </p:spPr>
        </p:sp>
      </p:grpSp>
      <p:grpSp>
        <p:nvGrpSpPr>
          <p:cNvPr id="14" name="Group 14"/>
          <p:cNvGrpSpPr>
            <a:grpSpLocks noChangeAspect="1"/>
          </p:cNvGrpSpPr>
          <p:nvPr/>
        </p:nvGrpSpPr>
        <p:grpSpPr>
          <a:xfrm>
            <a:off x="9255252" y="685800"/>
            <a:ext cx="586740" cy="393192"/>
            <a:chOff x="0" y="0"/>
            <a:chExt cx="782320" cy="524256"/>
          </a:xfrm>
        </p:grpSpPr>
        <p:sp>
          <p:nvSpPr>
            <p:cNvPr id="15" name="Freeform 15"/>
            <p:cNvSpPr/>
            <p:nvPr/>
          </p:nvSpPr>
          <p:spPr>
            <a:xfrm>
              <a:off x="0" y="0"/>
              <a:ext cx="782320" cy="524256"/>
            </a:xfrm>
            <a:custGeom>
              <a:avLst/>
              <a:gdLst/>
              <a:ahLst/>
              <a:cxnLst/>
              <a:rect l="l" t="t" r="r" b="b"/>
              <a:pathLst>
                <a:path w="782320" h="524256">
                  <a:moveTo>
                    <a:pt x="87376" y="0"/>
                  </a:moveTo>
                  <a:cubicBezTo>
                    <a:pt x="39116" y="0"/>
                    <a:pt x="0" y="39116"/>
                    <a:pt x="0" y="87376"/>
                  </a:cubicBezTo>
                  <a:lnTo>
                    <a:pt x="0" y="436880"/>
                  </a:lnTo>
                  <a:cubicBezTo>
                    <a:pt x="0" y="485140"/>
                    <a:pt x="39116" y="524256"/>
                    <a:pt x="87376" y="524256"/>
                  </a:cubicBezTo>
                  <a:lnTo>
                    <a:pt x="694944" y="524256"/>
                  </a:lnTo>
                  <a:cubicBezTo>
                    <a:pt x="743204" y="524256"/>
                    <a:pt x="782193" y="485267"/>
                    <a:pt x="782320" y="437007"/>
                  </a:cubicBezTo>
                  <a:lnTo>
                    <a:pt x="782320" y="437007"/>
                  </a:lnTo>
                  <a:lnTo>
                    <a:pt x="782320" y="87249"/>
                  </a:lnTo>
                  <a:lnTo>
                    <a:pt x="782320" y="87249"/>
                  </a:lnTo>
                  <a:cubicBezTo>
                    <a:pt x="782193" y="38989"/>
                    <a:pt x="743204" y="0"/>
                    <a:pt x="694944" y="0"/>
                  </a:cubicBezTo>
                  <a:close/>
                </a:path>
              </a:pathLst>
            </a:custGeom>
            <a:blipFill>
              <a:blip r:embed="rId17"/>
              <a:stretch>
                <a:fillRect/>
              </a:stretch>
            </a:blipFill>
          </p:spPr>
        </p:sp>
      </p:grpSp>
      <p:grpSp>
        <p:nvGrpSpPr>
          <p:cNvPr id="16" name="Group 16"/>
          <p:cNvGrpSpPr>
            <a:grpSpLocks noChangeAspect="1"/>
          </p:cNvGrpSpPr>
          <p:nvPr/>
        </p:nvGrpSpPr>
        <p:grpSpPr>
          <a:xfrm>
            <a:off x="11236452" y="694944"/>
            <a:ext cx="659892" cy="384048"/>
            <a:chOff x="0" y="0"/>
            <a:chExt cx="879856" cy="512064"/>
          </a:xfrm>
        </p:grpSpPr>
        <p:sp>
          <p:nvSpPr>
            <p:cNvPr id="17" name="Freeform 17"/>
            <p:cNvSpPr/>
            <p:nvPr/>
          </p:nvSpPr>
          <p:spPr>
            <a:xfrm>
              <a:off x="0" y="0"/>
              <a:ext cx="879856" cy="512064"/>
            </a:xfrm>
            <a:custGeom>
              <a:avLst/>
              <a:gdLst/>
              <a:ahLst/>
              <a:cxnLst/>
              <a:rect l="l" t="t" r="r" b="b"/>
              <a:pathLst>
                <a:path w="879856" h="512064">
                  <a:moveTo>
                    <a:pt x="85344" y="0"/>
                  </a:moveTo>
                  <a:cubicBezTo>
                    <a:pt x="38227" y="0"/>
                    <a:pt x="0" y="38227"/>
                    <a:pt x="0" y="85344"/>
                  </a:cubicBezTo>
                  <a:lnTo>
                    <a:pt x="0" y="426720"/>
                  </a:lnTo>
                  <a:cubicBezTo>
                    <a:pt x="0" y="473837"/>
                    <a:pt x="38227" y="512064"/>
                    <a:pt x="85344" y="512064"/>
                  </a:cubicBezTo>
                  <a:lnTo>
                    <a:pt x="794512" y="512064"/>
                  </a:lnTo>
                  <a:cubicBezTo>
                    <a:pt x="841629" y="512064"/>
                    <a:pt x="879856" y="473837"/>
                    <a:pt x="879856" y="426720"/>
                  </a:cubicBezTo>
                  <a:lnTo>
                    <a:pt x="879856" y="85344"/>
                  </a:lnTo>
                  <a:cubicBezTo>
                    <a:pt x="879856" y="38227"/>
                    <a:pt x="841629" y="0"/>
                    <a:pt x="794512" y="0"/>
                  </a:cubicBezTo>
                  <a:close/>
                </a:path>
              </a:pathLst>
            </a:custGeom>
            <a:blipFill>
              <a:blip r:embed="rId18"/>
              <a:stretch>
                <a:fillRect/>
              </a:stretch>
            </a:blipFill>
          </p:spPr>
        </p:sp>
      </p:grpSp>
      <p:grpSp>
        <p:nvGrpSpPr>
          <p:cNvPr id="18" name="Group 18"/>
          <p:cNvGrpSpPr>
            <a:grpSpLocks noChangeAspect="1"/>
          </p:cNvGrpSpPr>
          <p:nvPr/>
        </p:nvGrpSpPr>
        <p:grpSpPr>
          <a:xfrm>
            <a:off x="8625840" y="687324"/>
            <a:ext cx="524256" cy="393192"/>
            <a:chOff x="0" y="0"/>
            <a:chExt cx="699008" cy="524256"/>
          </a:xfrm>
        </p:grpSpPr>
        <p:sp>
          <p:nvSpPr>
            <p:cNvPr id="19" name="Freeform 19"/>
            <p:cNvSpPr/>
            <p:nvPr/>
          </p:nvSpPr>
          <p:spPr>
            <a:xfrm>
              <a:off x="0" y="0"/>
              <a:ext cx="699008" cy="524256"/>
            </a:xfrm>
            <a:custGeom>
              <a:avLst/>
              <a:gdLst/>
              <a:ahLst/>
              <a:cxnLst/>
              <a:rect l="l" t="t" r="r" b="b"/>
              <a:pathLst>
                <a:path w="699008" h="524256">
                  <a:moveTo>
                    <a:pt x="87376" y="0"/>
                  </a:moveTo>
                  <a:cubicBezTo>
                    <a:pt x="39116" y="0"/>
                    <a:pt x="0" y="39116"/>
                    <a:pt x="0" y="87376"/>
                  </a:cubicBezTo>
                  <a:lnTo>
                    <a:pt x="0" y="436880"/>
                  </a:lnTo>
                  <a:cubicBezTo>
                    <a:pt x="0" y="485140"/>
                    <a:pt x="39116" y="524256"/>
                    <a:pt x="87376" y="524256"/>
                  </a:cubicBezTo>
                  <a:lnTo>
                    <a:pt x="611632" y="524256"/>
                  </a:lnTo>
                  <a:cubicBezTo>
                    <a:pt x="659892" y="524256"/>
                    <a:pt x="699008" y="485140"/>
                    <a:pt x="699008" y="436880"/>
                  </a:cubicBezTo>
                  <a:lnTo>
                    <a:pt x="699008" y="87376"/>
                  </a:lnTo>
                  <a:cubicBezTo>
                    <a:pt x="699008" y="39116"/>
                    <a:pt x="659892" y="0"/>
                    <a:pt x="611632" y="0"/>
                  </a:cubicBezTo>
                  <a:close/>
                </a:path>
              </a:pathLst>
            </a:custGeom>
            <a:blipFill>
              <a:blip r:embed="rId19"/>
              <a:stretch>
                <a:fillRect/>
              </a:stretch>
            </a:blipFill>
          </p:spPr>
        </p:sp>
      </p:grpSp>
      <p:grpSp>
        <p:nvGrpSpPr>
          <p:cNvPr id="20" name="Group 20"/>
          <p:cNvGrpSpPr>
            <a:grpSpLocks noChangeAspect="1"/>
          </p:cNvGrpSpPr>
          <p:nvPr/>
        </p:nvGrpSpPr>
        <p:grpSpPr>
          <a:xfrm>
            <a:off x="7984236" y="678180"/>
            <a:ext cx="551688" cy="414528"/>
            <a:chOff x="0" y="0"/>
            <a:chExt cx="735584" cy="552704"/>
          </a:xfrm>
        </p:grpSpPr>
        <p:sp>
          <p:nvSpPr>
            <p:cNvPr id="21" name="Freeform 21"/>
            <p:cNvSpPr/>
            <p:nvPr/>
          </p:nvSpPr>
          <p:spPr>
            <a:xfrm>
              <a:off x="0" y="0"/>
              <a:ext cx="735584" cy="552704"/>
            </a:xfrm>
            <a:custGeom>
              <a:avLst/>
              <a:gdLst/>
              <a:ahLst/>
              <a:cxnLst/>
              <a:rect l="l" t="t" r="r" b="b"/>
              <a:pathLst>
                <a:path w="735584" h="552704">
                  <a:moveTo>
                    <a:pt x="91948" y="0"/>
                  </a:moveTo>
                  <a:cubicBezTo>
                    <a:pt x="41148" y="127"/>
                    <a:pt x="0" y="41402"/>
                    <a:pt x="0" y="92075"/>
                  </a:cubicBezTo>
                  <a:lnTo>
                    <a:pt x="0" y="460629"/>
                  </a:lnTo>
                  <a:cubicBezTo>
                    <a:pt x="0" y="511429"/>
                    <a:pt x="41275" y="552704"/>
                    <a:pt x="92075" y="552704"/>
                  </a:cubicBezTo>
                  <a:lnTo>
                    <a:pt x="643509" y="552704"/>
                  </a:lnTo>
                  <a:cubicBezTo>
                    <a:pt x="694309" y="552704"/>
                    <a:pt x="735584" y="511429"/>
                    <a:pt x="735584" y="460756"/>
                  </a:cubicBezTo>
                  <a:lnTo>
                    <a:pt x="735584" y="460756"/>
                  </a:lnTo>
                  <a:lnTo>
                    <a:pt x="735584" y="92075"/>
                  </a:lnTo>
                  <a:lnTo>
                    <a:pt x="735584" y="92075"/>
                  </a:lnTo>
                  <a:cubicBezTo>
                    <a:pt x="735584" y="41402"/>
                    <a:pt x="694309" y="127"/>
                    <a:pt x="643636" y="0"/>
                  </a:cubicBezTo>
                  <a:close/>
                </a:path>
              </a:pathLst>
            </a:custGeom>
            <a:blipFill>
              <a:blip r:embed="rId20"/>
              <a:stretch>
                <a:fillRect/>
              </a:stretch>
            </a:blipFill>
          </p:spPr>
        </p:sp>
      </p:grpSp>
      <p:sp>
        <p:nvSpPr>
          <p:cNvPr id="22" name="Freeform 22"/>
          <p:cNvSpPr/>
          <p:nvPr/>
        </p:nvSpPr>
        <p:spPr>
          <a:xfrm>
            <a:off x="134112" y="207264"/>
            <a:ext cx="4898136" cy="783336"/>
          </a:xfrm>
          <a:custGeom>
            <a:avLst/>
            <a:gdLst/>
            <a:ahLst/>
            <a:cxnLst/>
            <a:rect l="l" t="t" r="r" b="b"/>
            <a:pathLst>
              <a:path w="4898136" h="783336">
                <a:moveTo>
                  <a:pt x="0" y="0"/>
                </a:moveTo>
                <a:lnTo>
                  <a:pt x="4898136" y="0"/>
                </a:lnTo>
                <a:lnTo>
                  <a:pt x="4898136" y="783336"/>
                </a:lnTo>
                <a:lnTo>
                  <a:pt x="0" y="7833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3" name="Freeform 23"/>
          <p:cNvSpPr/>
          <p:nvPr/>
        </p:nvSpPr>
        <p:spPr>
          <a:xfrm>
            <a:off x="8304276" y="85306"/>
            <a:ext cx="1321308" cy="475526"/>
          </a:xfrm>
          <a:custGeom>
            <a:avLst/>
            <a:gdLst/>
            <a:ahLst/>
            <a:cxnLst/>
            <a:rect l="l" t="t" r="r" b="b"/>
            <a:pathLst>
              <a:path w="1321308" h="475526">
                <a:moveTo>
                  <a:pt x="0" y="0"/>
                </a:moveTo>
                <a:lnTo>
                  <a:pt x="1321308" y="0"/>
                </a:lnTo>
                <a:lnTo>
                  <a:pt x="1321308" y="475526"/>
                </a:lnTo>
                <a:lnTo>
                  <a:pt x="0" y="475526"/>
                </a:lnTo>
                <a:lnTo>
                  <a:pt x="0" y="0"/>
                </a:lnTo>
                <a:close/>
              </a:path>
            </a:pathLst>
          </a:custGeom>
          <a:blipFill>
            <a:blip r:embed="rId23"/>
            <a:stretch>
              <a:fillRect/>
            </a:stretch>
          </a:blipFill>
        </p:spPr>
      </p:sp>
      <p:sp>
        <p:nvSpPr>
          <p:cNvPr id="24" name="Freeform 24"/>
          <p:cNvSpPr/>
          <p:nvPr/>
        </p:nvSpPr>
        <p:spPr>
          <a:xfrm>
            <a:off x="9994392" y="79210"/>
            <a:ext cx="1217686" cy="475526"/>
          </a:xfrm>
          <a:custGeom>
            <a:avLst/>
            <a:gdLst/>
            <a:ahLst/>
            <a:cxnLst/>
            <a:rect l="l" t="t" r="r" b="b"/>
            <a:pathLst>
              <a:path w="1217686" h="475526">
                <a:moveTo>
                  <a:pt x="0" y="0"/>
                </a:moveTo>
                <a:lnTo>
                  <a:pt x="1217686" y="0"/>
                </a:lnTo>
                <a:lnTo>
                  <a:pt x="1217686" y="475526"/>
                </a:lnTo>
                <a:lnTo>
                  <a:pt x="0" y="475526"/>
                </a:lnTo>
                <a:lnTo>
                  <a:pt x="0" y="0"/>
                </a:lnTo>
                <a:close/>
              </a:path>
            </a:pathLst>
          </a:custGeom>
          <a:blipFill>
            <a:blip r:embed="rId24"/>
            <a:stretch>
              <a:fillRect/>
            </a:stretch>
          </a:blipFill>
        </p:spPr>
      </p:sp>
      <p:sp>
        <p:nvSpPr>
          <p:cNvPr id="25" name="Freeform 25"/>
          <p:cNvSpPr/>
          <p:nvPr/>
        </p:nvSpPr>
        <p:spPr>
          <a:xfrm>
            <a:off x="11163300" y="85306"/>
            <a:ext cx="1027176" cy="475526"/>
          </a:xfrm>
          <a:custGeom>
            <a:avLst/>
            <a:gdLst/>
            <a:ahLst/>
            <a:cxnLst/>
            <a:rect l="l" t="t" r="r" b="b"/>
            <a:pathLst>
              <a:path w="1027176" h="475526">
                <a:moveTo>
                  <a:pt x="0" y="0"/>
                </a:moveTo>
                <a:lnTo>
                  <a:pt x="1027176" y="0"/>
                </a:lnTo>
                <a:lnTo>
                  <a:pt x="1027176" y="475526"/>
                </a:lnTo>
                <a:lnTo>
                  <a:pt x="0" y="475526"/>
                </a:lnTo>
                <a:lnTo>
                  <a:pt x="0" y="0"/>
                </a:lnTo>
                <a:close/>
              </a:path>
            </a:pathLst>
          </a:custGeom>
          <a:blipFill>
            <a:blip r:embed="rId25"/>
            <a:stretch>
              <a:fillRect/>
            </a:stretch>
          </a:blipFill>
        </p:spPr>
      </p:sp>
      <p:sp>
        <p:nvSpPr>
          <p:cNvPr id="26" name="Freeform 26"/>
          <p:cNvSpPr/>
          <p:nvPr/>
        </p:nvSpPr>
        <p:spPr>
          <a:xfrm>
            <a:off x="8083553" y="1481585"/>
            <a:ext cx="254003" cy="467363"/>
          </a:xfrm>
          <a:custGeom>
            <a:avLst/>
            <a:gdLst/>
            <a:ahLst/>
            <a:cxnLst/>
            <a:rect l="l" t="t" r="r" b="b"/>
            <a:pathLst>
              <a:path w="254003" h="467363">
                <a:moveTo>
                  <a:pt x="0" y="0"/>
                </a:moveTo>
                <a:lnTo>
                  <a:pt x="254003" y="0"/>
                </a:lnTo>
                <a:lnTo>
                  <a:pt x="254003" y="467363"/>
                </a:lnTo>
                <a:lnTo>
                  <a:pt x="0" y="46736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7" name="Freeform 27"/>
          <p:cNvSpPr/>
          <p:nvPr/>
        </p:nvSpPr>
        <p:spPr>
          <a:xfrm>
            <a:off x="8808977" y="1483109"/>
            <a:ext cx="249431" cy="471935"/>
          </a:xfrm>
          <a:custGeom>
            <a:avLst/>
            <a:gdLst/>
            <a:ahLst/>
            <a:cxnLst/>
            <a:rect l="l" t="t" r="r" b="b"/>
            <a:pathLst>
              <a:path w="249431" h="471935">
                <a:moveTo>
                  <a:pt x="0" y="0"/>
                </a:moveTo>
                <a:lnTo>
                  <a:pt x="249431" y="0"/>
                </a:lnTo>
                <a:lnTo>
                  <a:pt x="249431" y="471935"/>
                </a:lnTo>
                <a:lnTo>
                  <a:pt x="0" y="47193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8" name="Freeform 28"/>
          <p:cNvSpPr/>
          <p:nvPr/>
        </p:nvSpPr>
        <p:spPr>
          <a:xfrm>
            <a:off x="7994780" y="445008"/>
            <a:ext cx="1809245" cy="150876"/>
          </a:xfrm>
          <a:custGeom>
            <a:avLst/>
            <a:gdLst/>
            <a:ahLst/>
            <a:cxnLst/>
            <a:rect l="l" t="t" r="r" b="b"/>
            <a:pathLst>
              <a:path w="1809245" h="150876">
                <a:moveTo>
                  <a:pt x="0" y="0"/>
                </a:moveTo>
                <a:lnTo>
                  <a:pt x="1809245" y="0"/>
                </a:lnTo>
                <a:lnTo>
                  <a:pt x="1809245" y="150876"/>
                </a:lnTo>
                <a:lnTo>
                  <a:pt x="0" y="15087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9" name="Freeform 29"/>
          <p:cNvSpPr/>
          <p:nvPr/>
        </p:nvSpPr>
        <p:spPr>
          <a:xfrm>
            <a:off x="9441437" y="1492253"/>
            <a:ext cx="249431" cy="249431"/>
          </a:xfrm>
          <a:custGeom>
            <a:avLst/>
            <a:gdLst/>
            <a:ahLst/>
            <a:cxnLst/>
            <a:rect l="l" t="t" r="r" b="b"/>
            <a:pathLst>
              <a:path w="249431" h="249431">
                <a:moveTo>
                  <a:pt x="0" y="0"/>
                </a:moveTo>
                <a:lnTo>
                  <a:pt x="249431" y="0"/>
                </a:lnTo>
                <a:lnTo>
                  <a:pt x="249431" y="249431"/>
                </a:lnTo>
                <a:lnTo>
                  <a:pt x="0" y="24943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0" name="Freeform 30"/>
          <p:cNvSpPr/>
          <p:nvPr/>
        </p:nvSpPr>
        <p:spPr>
          <a:xfrm>
            <a:off x="10116569" y="1490729"/>
            <a:ext cx="249431" cy="249431"/>
          </a:xfrm>
          <a:custGeom>
            <a:avLst/>
            <a:gdLst/>
            <a:ahLst/>
            <a:cxnLst/>
            <a:rect l="l" t="t" r="r" b="b"/>
            <a:pathLst>
              <a:path w="249431" h="249431">
                <a:moveTo>
                  <a:pt x="0" y="0"/>
                </a:moveTo>
                <a:lnTo>
                  <a:pt x="249431" y="0"/>
                </a:lnTo>
                <a:lnTo>
                  <a:pt x="249431" y="249431"/>
                </a:lnTo>
                <a:lnTo>
                  <a:pt x="0" y="249431"/>
                </a:lnTo>
                <a:lnTo>
                  <a:pt x="0" y="0"/>
                </a:lnTo>
                <a:close/>
              </a:path>
            </a:pathLst>
          </a:custGeom>
          <a:blipFill>
            <a:blip r:embed="rId32">
              <a:extLst>
                <a:ext uri="{96DAC541-7B7A-43D3-8B79-37D633B846F1}">
                  <asvg:svgBlip xmlns:asvg="http://schemas.microsoft.com/office/drawing/2016/SVG/main" r:embed="rId34"/>
                </a:ext>
              </a:extLst>
            </a:blip>
            <a:stretch>
              <a:fillRect/>
            </a:stretch>
          </a:blipFill>
        </p:spPr>
      </p:sp>
      <p:sp>
        <p:nvSpPr>
          <p:cNvPr id="31" name="Freeform 31"/>
          <p:cNvSpPr/>
          <p:nvPr/>
        </p:nvSpPr>
        <p:spPr>
          <a:xfrm>
            <a:off x="9931784" y="472440"/>
            <a:ext cx="1181357" cy="150876"/>
          </a:xfrm>
          <a:custGeom>
            <a:avLst/>
            <a:gdLst/>
            <a:ahLst/>
            <a:cxnLst/>
            <a:rect l="l" t="t" r="r" b="b"/>
            <a:pathLst>
              <a:path w="1181357" h="150876">
                <a:moveTo>
                  <a:pt x="0" y="0"/>
                </a:moveTo>
                <a:lnTo>
                  <a:pt x="1181357" y="0"/>
                </a:lnTo>
                <a:lnTo>
                  <a:pt x="1181357" y="150876"/>
                </a:lnTo>
                <a:lnTo>
                  <a:pt x="0" y="150876"/>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32" name="Freeform 32"/>
          <p:cNvSpPr/>
          <p:nvPr/>
        </p:nvSpPr>
        <p:spPr>
          <a:xfrm>
            <a:off x="10779509" y="1481585"/>
            <a:ext cx="249431" cy="471935"/>
          </a:xfrm>
          <a:custGeom>
            <a:avLst/>
            <a:gdLst/>
            <a:ahLst/>
            <a:cxnLst/>
            <a:rect l="l" t="t" r="r" b="b"/>
            <a:pathLst>
              <a:path w="249431" h="471935">
                <a:moveTo>
                  <a:pt x="0" y="0"/>
                </a:moveTo>
                <a:lnTo>
                  <a:pt x="249431" y="0"/>
                </a:lnTo>
                <a:lnTo>
                  <a:pt x="249431" y="471935"/>
                </a:lnTo>
                <a:lnTo>
                  <a:pt x="0" y="471935"/>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33" name="Freeform 33"/>
          <p:cNvSpPr/>
          <p:nvPr/>
        </p:nvSpPr>
        <p:spPr>
          <a:xfrm>
            <a:off x="11240900" y="449580"/>
            <a:ext cx="611381" cy="173736"/>
          </a:xfrm>
          <a:custGeom>
            <a:avLst/>
            <a:gdLst/>
            <a:ahLst/>
            <a:cxnLst/>
            <a:rect l="l" t="t" r="r" b="b"/>
            <a:pathLst>
              <a:path w="611381" h="173736">
                <a:moveTo>
                  <a:pt x="0" y="0"/>
                </a:moveTo>
                <a:lnTo>
                  <a:pt x="611381" y="0"/>
                </a:lnTo>
                <a:lnTo>
                  <a:pt x="611381" y="173736"/>
                </a:lnTo>
                <a:lnTo>
                  <a:pt x="0" y="17373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34" name="Freeform 34"/>
          <p:cNvSpPr/>
          <p:nvPr/>
        </p:nvSpPr>
        <p:spPr>
          <a:xfrm>
            <a:off x="11450069" y="1483109"/>
            <a:ext cx="249431" cy="249431"/>
          </a:xfrm>
          <a:custGeom>
            <a:avLst/>
            <a:gdLst/>
            <a:ahLst/>
            <a:cxnLst/>
            <a:rect l="l" t="t" r="r" b="b"/>
            <a:pathLst>
              <a:path w="249431" h="249431">
                <a:moveTo>
                  <a:pt x="0" y="0"/>
                </a:moveTo>
                <a:lnTo>
                  <a:pt x="249431" y="0"/>
                </a:lnTo>
                <a:lnTo>
                  <a:pt x="249431" y="249431"/>
                </a:lnTo>
                <a:lnTo>
                  <a:pt x="0" y="249431"/>
                </a:lnTo>
                <a:lnTo>
                  <a:pt x="0" y="0"/>
                </a:lnTo>
                <a:close/>
              </a:path>
            </a:pathLst>
          </a:custGeom>
          <a:blipFill>
            <a:blip r:embed="rId32">
              <a:extLst>
                <a:ext uri="{96DAC541-7B7A-43D3-8B79-37D633B846F1}">
                  <asvg:svgBlip xmlns:asvg="http://schemas.microsoft.com/office/drawing/2016/SVG/main" r:embed="rId41"/>
                </a:ext>
              </a:extLst>
            </a:blip>
            <a:stretch>
              <a:fillRect/>
            </a:stretch>
          </a:blipFill>
        </p:spPr>
      </p:sp>
      <p:sp>
        <p:nvSpPr>
          <p:cNvPr id="35" name="Freeform 35"/>
          <p:cNvSpPr/>
          <p:nvPr/>
        </p:nvSpPr>
        <p:spPr>
          <a:xfrm>
            <a:off x="333756" y="4658868"/>
            <a:ext cx="2101596" cy="1923288"/>
          </a:xfrm>
          <a:custGeom>
            <a:avLst/>
            <a:gdLst/>
            <a:ahLst/>
            <a:cxnLst/>
            <a:rect l="l" t="t" r="r" b="b"/>
            <a:pathLst>
              <a:path w="2101596" h="1923288">
                <a:moveTo>
                  <a:pt x="0" y="0"/>
                </a:moveTo>
                <a:lnTo>
                  <a:pt x="2101596" y="0"/>
                </a:lnTo>
                <a:lnTo>
                  <a:pt x="2101596" y="1923288"/>
                </a:lnTo>
                <a:lnTo>
                  <a:pt x="0" y="1923288"/>
                </a:lnTo>
                <a:lnTo>
                  <a:pt x="0" y="0"/>
                </a:lnTo>
                <a:close/>
              </a:path>
            </a:pathLst>
          </a:custGeom>
          <a:blipFill>
            <a:blip r:embed="rId42"/>
            <a:stretch>
              <a:fillRect/>
            </a:stretch>
          </a:blipFill>
        </p:spPr>
      </p:sp>
      <p:sp>
        <p:nvSpPr>
          <p:cNvPr id="36" name="Freeform 36"/>
          <p:cNvSpPr/>
          <p:nvPr/>
        </p:nvSpPr>
        <p:spPr>
          <a:xfrm>
            <a:off x="333756" y="1930908"/>
            <a:ext cx="1857756" cy="1828800"/>
          </a:xfrm>
          <a:custGeom>
            <a:avLst/>
            <a:gdLst/>
            <a:ahLst/>
            <a:cxnLst/>
            <a:rect l="l" t="t" r="r" b="b"/>
            <a:pathLst>
              <a:path w="1857756" h="1828800">
                <a:moveTo>
                  <a:pt x="0" y="0"/>
                </a:moveTo>
                <a:lnTo>
                  <a:pt x="1857756" y="0"/>
                </a:lnTo>
                <a:lnTo>
                  <a:pt x="1857756" y="1828800"/>
                </a:lnTo>
                <a:lnTo>
                  <a:pt x="0" y="1828800"/>
                </a:lnTo>
                <a:lnTo>
                  <a:pt x="0" y="0"/>
                </a:lnTo>
                <a:close/>
              </a:path>
            </a:pathLst>
          </a:custGeom>
          <a:blipFill>
            <a:blip r:embed="rId43"/>
            <a:stretch>
              <a:fillRect/>
            </a:stretch>
          </a:blipFill>
        </p:spPr>
      </p:sp>
      <p:sp>
        <p:nvSpPr>
          <p:cNvPr id="37" name="Freeform 37"/>
          <p:cNvSpPr/>
          <p:nvPr/>
        </p:nvSpPr>
        <p:spPr>
          <a:xfrm>
            <a:off x="2599944" y="4677156"/>
            <a:ext cx="2206752" cy="1905000"/>
          </a:xfrm>
          <a:custGeom>
            <a:avLst/>
            <a:gdLst/>
            <a:ahLst/>
            <a:cxnLst/>
            <a:rect l="l" t="t" r="r" b="b"/>
            <a:pathLst>
              <a:path w="2206752" h="1905000">
                <a:moveTo>
                  <a:pt x="0" y="0"/>
                </a:moveTo>
                <a:lnTo>
                  <a:pt x="2206752" y="0"/>
                </a:lnTo>
                <a:lnTo>
                  <a:pt x="2206752" y="1905000"/>
                </a:lnTo>
                <a:lnTo>
                  <a:pt x="0" y="1905000"/>
                </a:lnTo>
                <a:lnTo>
                  <a:pt x="0" y="0"/>
                </a:lnTo>
                <a:close/>
              </a:path>
            </a:pathLst>
          </a:custGeom>
          <a:blipFill>
            <a:blip r:embed="rId44"/>
            <a:stretch>
              <a:fillRect/>
            </a:stretch>
          </a:blipFill>
        </p:spPr>
      </p:sp>
      <p:sp>
        <p:nvSpPr>
          <p:cNvPr id="38" name="Freeform 38"/>
          <p:cNvSpPr/>
          <p:nvPr/>
        </p:nvSpPr>
        <p:spPr>
          <a:xfrm>
            <a:off x="2647188" y="1912620"/>
            <a:ext cx="2182368" cy="1903476"/>
          </a:xfrm>
          <a:custGeom>
            <a:avLst/>
            <a:gdLst/>
            <a:ahLst/>
            <a:cxnLst/>
            <a:rect l="l" t="t" r="r" b="b"/>
            <a:pathLst>
              <a:path w="2182368" h="1903476">
                <a:moveTo>
                  <a:pt x="0" y="0"/>
                </a:moveTo>
                <a:lnTo>
                  <a:pt x="2182368" y="0"/>
                </a:lnTo>
                <a:lnTo>
                  <a:pt x="2182368" y="1903476"/>
                </a:lnTo>
                <a:lnTo>
                  <a:pt x="0" y="1903476"/>
                </a:lnTo>
                <a:lnTo>
                  <a:pt x="0" y="0"/>
                </a:lnTo>
                <a:close/>
              </a:path>
            </a:pathLst>
          </a:custGeom>
          <a:blipFill>
            <a:blip r:embed="rId45"/>
            <a:stretch>
              <a:fillRect/>
            </a:stretch>
          </a:blipFill>
        </p:spPr>
      </p:sp>
      <p:grpSp>
        <p:nvGrpSpPr>
          <p:cNvPr id="39" name="Group 39"/>
          <p:cNvGrpSpPr>
            <a:grpSpLocks noChangeAspect="1"/>
          </p:cNvGrpSpPr>
          <p:nvPr/>
        </p:nvGrpSpPr>
        <p:grpSpPr>
          <a:xfrm>
            <a:off x="768096" y="1203960"/>
            <a:ext cx="1170432" cy="376428"/>
            <a:chOff x="0" y="0"/>
            <a:chExt cx="1560576" cy="501904"/>
          </a:xfrm>
        </p:grpSpPr>
        <p:sp>
          <p:nvSpPr>
            <p:cNvPr id="40" name="Freeform 40"/>
            <p:cNvSpPr/>
            <p:nvPr/>
          </p:nvSpPr>
          <p:spPr>
            <a:xfrm>
              <a:off x="0" y="0"/>
              <a:ext cx="1560576" cy="501904"/>
            </a:xfrm>
            <a:custGeom>
              <a:avLst/>
              <a:gdLst/>
              <a:ahLst/>
              <a:cxnLst/>
              <a:rect l="l" t="t" r="r" b="b"/>
              <a:pathLst>
                <a:path w="1560576" h="501904">
                  <a:moveTo>
                    <a:pt x="83439" y="0"/>
                  </a:moveTo>
                  <a:cubicBezTo>
                    <a:pt x="37338" y="127"/>
                    <a:pt x="0" y="37465"/>
                    <a:pt x="0" y="83693"/>
                  </a:cubicBezTo>
                  <a:lnTo>
                    <a:pt x="0" y="418211"/>
                  </a:lnTo>
                  <a:cubicBezTo>
                    <a:pt x="0" y="464439"/>
                    <a:pt x="37465" y="501904"/>
                    <a:pt x="83693" y="501904"/>
                  </a:cubicBezTo>
                  <a:lnTo>
                    <a:pt x="1476883" y="501904"/>
                  </a:lnTo>
                  <a:cubicBezTo>
                    <a:pt x="1523111" y="501904"/>
                    <a:pt x="1560576" y="464439"/>
                    <a:pt x="1560576" y="418211"/>
                  </a:cubicBezTo>
                  <a:lnTo>
                    <a:pt x="1560576" y="83693"/>
                  </a:lnTo>
                  <a:cubicBezTo>
                    <a:pt x="1560576" y="37592"/>
                    <a:pt x="1523238" y="127"/>
                    <a:pt x="1477137" y="0"/>
                  </a:cubicBezTo>
                  <a:close/>
                </a:path>
              </a:pathLst>
            </a:custGeom>
            <a:blipFill>
              <a:blip r:embed="rId46"/>
              <a:stretch>
                <a:fillRect/>
              </a:stretch>
            </a:blipFill>
          </p:spPr>
        </p:sp>
      </p:grpSp>
      <p:sp>
        <p:nvSpPr>
          <p:cNvPr id="41" name="Freeform 41"/>
          <p:cNvSpPr/>
          <p:nvPr/>
        </p:nvSpPr>
        <p:spPr>
          <a:xfrm>
            <a:off x="179832" y="1580388"/>
            <a:ext cx="2194560" cy="289560"/>
          </a:xfrm>
          <a:custGeom>
            <a:avLst/>
            <a:gdLst/>
            <a:ahLst/>
            <a:cxnLst/>
            <a:rect l="l" t="t" r="r" b="b"/>
            <a:pathLst>
              <a:path w="2194560" h="289560">
                <a:moveTo>
                  <a:pt x="0" y="0"/>
                </a:moveTo>
                <a:lnTo>
                  <a:pt x="2194560" y="0"/>
                </a:lnTo>
                <a:lnTo>
                  <a:pt x="2194560" y="289560"/>
                </a:lnTo>
                <a:lnTo>
                  <a:pt x="0" y="289560"/>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grpSp>
        <p:nvGrpSpPr>
          <p:cNvPr id="42" name="Group 42"/>
          <p:cNvGrpSpPr>
            <a:grpSpLocks noChangeAspect="1"/>
          </p:cNvGrpSpPr>
          <p:nvPr/>
        </p:nvGrpSpPr>
        <p:grpSpPr>
          <a:xfrm>
            <a:off x="3305556" y="3918204"/>
            <a:ext cx="886968" cy="409956"/>
            <a:chOff x="0" y="0"/>
            <a:chExt cx="1182624" cy="546608"/>
          </a:xfrm>
        </p:grpSpPr>
        <p:sp>
          <p:nvSpPr>
            <p:cNvPr id="43" name="Freeform 43"/>
            <p:cNvSpPr/>
            <p:nvPr/>
          </p:nvSpPr>
          <p:spPr>
            <a:xfrm>
              <a:off x="0" y="0"/>
              <a:ext cx="1182624" cy="546608"/>
            </a:xfrm>
            <a:custGeom>
              <a:avLst/>
              <a:gdLst/>
              <a:ahLst/>
              <a:cxnLst/>
              <a:rect l="l" t="t" r="r" b="b"/>
              <a:pathLst>
                <a:path w="1182624" h="546608">
                  <a:moveTo>
                    <a:pt x="91059" y="0"/>
                  </a:moveTo>
                  <a:cubicBezTo>
                    <a:pt x="40767" y="0"/>
                    <a:pt x="0" y="40767"/>
                    <a:pt x="0" y="91059"/>
                  </a:cubicBezTo>
                  <a:lnTo>
                    <a:pt x="0" y="455549"/>
                  </a:lnTo>
                  <a:cubicBezTo>
                    <a:pt x="0" y="505841"/>
                    <a:pt x="40767" y="546608"/>
                    <a:pt x="91059" y="546608"/>
                  </a:cubicBezTo>
                  <a:lnTo>
                    <a:pt x="1091565" y="546608"/>
                  </a:lnTo>
                  <a:cubicBezTo>
                    <a:pt x="1141857" y="546608"/>
                    <a:pt x="1182624" y="505841"/>
                    <a:pt x="1182624" y="455549"/>
                  </a:cubicBezTo>
                  <a:lnTo>
                    <a:pt x="1182624" y="91059"/>
                  </a:lnTo>
                  <a:cubicBezTo>
                    <a:pt x="1182624" y="40767"/>
                    <a:pt x="1141857" y="0"/>
                    <a:pt x="1091565" y="0"/>
                  </a:cubicBezTo>
                  <a:close/>
                </a:path>
              </a:pathLst>
            </a:custGeom>
            <a:blipFill>
              <a:blip r:embed="rId49"/>
              <a:stretch>
                <a:fillRect/>
              </a:stretch>
            </a:blipFill>
          </p:spPr>
        </p:sp>
      </p:grpSp>
      <p:grpSp>
        <p:nvGrpSpPr>
          <p:cNvPr id="44" name="Group 44"/>
          <p:cNvGrpSpPr>
            <a:grpSpLocks noChangeAspect="1"/>
          </p:cNvGrpSpPr>
          <p:nvPr/>
        </p:nvGrpSpPr>
        <p:grpSpPr>
          <a:xfrm>
            <a:off x="1010412" y="3896868"/>
            <a:ext cx="675132" cy="451104"/>
            <a:chOff x="0" y="0"/>
            <a:chExt cx="900176" cy="601472"/>
          </a:xfrm>
        </p:grpSpPr>
        <p:sp>
          <p:nvSpPr>
            <p:cNvPr id="45" name="Freeform 45"/>
            <p:cNvSpPr/>
            <p:nvPr/>
          </p:nvSpPr>
          <p:spPr>
            <a:xfrm>
              <a:off x="0" y="0"/>
              <a:ext cx="900176" cy="601472"/>
            </a:xfrm>
            <a:custGeom>
              <a:avLst/>
              <a:gdLst/>
              <a:ahLst/>
              <a:cxnLst/>
              <a:rect l="l" t="t" r="r" b="b"/>
              <a:pathLst>
                <a:path w="900176" h="601472">
                  <a:moveTo>
                    <a:pt x="100076" y="0"/>
                  </a:moveTo>
                  <a:cubicBezTo>
                    <a:pt x="44831" y="0"/>
                    <a:pt x="0" y="44958"/>
                    <a:pt x="0" y="100203"/>
                  </a:cubicBezTo>
                  <a:lnTo>
                    <a:pt x="0" y="501269"/>
                  </a:lnTo>
                  <a:cubicBezTo>
                    <a:pt x="0" y="556641"/>
                    <a:pt x="44831" y="601472"/>
                    <a:pt x="100203" y="601472"/>
                  </a:cubicBezTo>
                  <a:lnTo>
                    <a:pt x="799973" y="601472"/>
                  </a:lnTo>
                  <a:cubicBezTo>
                    <a:pt x="855345" y="601472"/>
                    <a:pt x="900176" y="556641"/>
                    <a:pt x="900176" y="501396"/>
                  </a:cubicBezTo>
                  <a:lnTo>
                    <a:pt x="900176" y="501396"/>
                  </a:lnTo>
                  <a:lnTo>
                    <a:pt x="900176" y="100203"/>
                  </a:lnTo>
                  <a:lnTo>
                    <a:pt x="900176" y="100203"/>
                  </a:lnTo>
                  <a:cubicBezTo>
                    <a:pt x="900176" y="44831"/>
                    <a:pt x="855345" y="0"/>
                    <a:pt x="800100" y="0"/>
                  </a:cubicBezTo>
                  <a:close/>
                </a:path>
              </a:pathLst>
            </a:custGeom>
            <a:blipFill>
              <a:blip r:embed="rId16"/>
              <a:stretch>
                <a:fillRect/>
              </a:stretch>
            </a:blipFill>
          </p:spPr>
        </p:sp>
      </p:grpSp>
      <p:sp>
        <p:nvSpPr>
          <p:cNvPr id="46" name="Freeform 46"/>
          <p:cNvSpPr/>
          <p:nvPr/>
        </p:nvSpPr>
        <p:spPr>
          <a:xfrm>
            <a:off x="3427476" y="1194816"/>
            <a:ext cx="765048" cy="376428"/>
          </a:xfrm>
          <a:custGeom>
            <a:avLst/>
            <a:gdLst/>
            <a:ahLst/>
            <a:cxnLst/>
            <a:rect l="l" t="t" r="r" b="b"/>
            <a:pathLst>
              <a:path w="765048" h="376428">
                <a:moveTo>
                  <a:pt x="0" y="0"/>
                </a:moveTo>
                <a:lnTo>
                  <a:pt x="765048" y="0"/>
                </a:lnTo>
                <a:lnTo>
                  <a:pt x="765048" y="376428"/>
                </a:lnTo>
                <a:lnTo>
                  <a:pt x="0" y="376428"/>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grpSp>
        <p:nvGrpSpPr>
          <p:cNvPr id="47" name="Group 47"/>
          <p:cNvGrpSpPr>
            <a:grpSpLocks noChangeAspect="1"/>
          </p:cNvGrpSpPr>
          <p:nvPr/>
        </p:nvGrpSpPr>
        <p:grpSpPr>
          <a:xfrm>
            <a:off x="3427476" y="1194816"/>
            <a:ext cx="765048" cy="376428"/>
            <a:chOff x="0" y="0"/>
            <a:chExt cx="1020064" cy="501904"/>
          </a:xfrm>
        </p:grpSpPr>
        <p:sp>
          <p:nvSpPr>
            <p:cNvPr id="48" name="Freeform 48"/>
            <p:cNvSpPr/>
            <p:nvPr/>
          </p:nvSpPr>
          <p:spPr>
            <a:xfrm>
              <a:off x="0" y="0"/>
              <a:ext cx="1020064" cy="501904"/>
            </a:xfrm>
            <a:custGeom>
              <a:avLst/>
              <a:gdLst/>
              <a:ahLst/>
              <a:cxnLst/>
              <a:rect l="l" t="t" r="r" b="b"/>
              <a:pathLst>
                <a:path w="1020064" h="501904">
                  <a:moveTo>
                    <a:pt x="83439" y="0"/>
                  </a:moveTo>
                  <a:cubicBezTo>
                    <a:pt x="37338" y="127"/>
                    <a:pt x="0" y="37465"/>
                    <a:pt x="0" y="83693"/>
                  </a:cubicBezTo>
                  <a:lnTo>
                    <a:pt x="0" y="418211"/>
                  </a:lnTo>
                  <a:cubicBezTo>
                    <a:pt x="0" y="464439"/>
                    <a:pt x="37465" y="501904"/>
                    <a:pt x="83693" y="501904"/>
                  </a:cubicBezTo>
                  <a:lnTo>
                    <a:pt x="936371" y="501904"/>
                  </a:lnTo>
                  <a:cubicBezTo>
                    <a:pt x="982599" y="501904"/>
                    <a:pt x="1020064" y="464439"/>
                    <a:pt x="1020064" y="418211"/>
                  </a:cubicBezTo>
                  <a:lnTo>
                    <a:pt x="1020064" y="83693"/>
                  </a:lnTo>
                  <a:cubicBezTo>
                    <a:pt x="1020064" y="37592"/>
                    <a:pt x="982726" y="127"/>
                    <a:pt x="936625" y="0"/>
                  </a:cubicBezTo>
                  <a:close/>
                </a:path>
              </a:pathLst>
            </a:custGeom>
            <a:blipFill>
              <a:blip r:embed="rId52"/>
              <a:stretch>
                <a:fillRect/>
              </a:stretch>
            </a:blipFill>
          </p:spPr>
        </p:sp>
      </p:grpSp>
      <p:sp>
        <p:nvSpPr>
          <p:cNvPr id="49" name="Freeform 49"/>
          <p:cNvSpPr/>
          <p:nvPr/>
        </p:nvSpPr>
        <p:spPr>
          <a:xfrm>
            <a:off x="179832" y="4337304"/>
            <a:ext cx="2194560" cy="289560"/>
          </a:xfrm>
          <a:custGeom>
            <a:avLst/>
            <a:gdLst/>
            <a:ahLst/>
            <a:cxnLst/>
            <a:rect l="l" t="t" r="r" b="b"/>
            <a:pathLst>
              <a:path w="2194560" h="289560">
                <a:moveTo>
                  <a:pt x="0" y="0"/>
                </a:moveTo>
                <a:lnTo>
                  <a:pt x="2194560" y="0"/>
                </a:lnTo>
                <a:lnTo>
                  <a:pt x="2194560" y="289560"/>
                </a:lnTo>
                <a:lnTo>
                  <a:pt x="0" y="289560"/>
                </a:lnTo>
                <a:lnTo>
                  <a:pt x="0" y="0"/>
                </a:lnTo>
                <a:close/>
              </a:path>
            </a:pathLst>
          </a:custGeom>
          <a:blipFill>
            <a:blip r:embed="rId47">
              <a:extLst>
                <a:ext uri="{96DAC541-7B7A-43D3-8B79-37D633B846F1}">
                  <asvg:svgBlip xmlns:asvg="http://schemas.microsoft.com/office/drawing/2016/SVG/main" r:embed="rId53"/>
                </a:ext>
              </a:extLst>
            </a:blip>
            <a:stretch>
              <a:fillRect/>
            </a:stretch>
          </a:blipFill>
        </p:spPr>
      </p:sp>
      <p:sp>
        <p:nvSpPr>
          <p:cNvPr id="50" name="Freeform 50"/>
          <p:cNvSpPr/>
          <p:nvPr/>
        </p:nvSpPr>
        <p:spPr>
          <a:xfrm>
            <a:off x="2599944" y="1586484"/>
            <a:ext cx="2194560" cy="289560"/>
          </a:xfrm>
          <a:custGeom>
            <a:avLst/>
            <a:gdLst/>
            <a:ahLst/>
            <a:cxnLst/>
            <a:rect l="l" t="t" r="r" b="b"/>
            <a:pathLst>
              <a:path w="2194560" h="289560">
                <a:moveTo>
                  <a:pt x="0" y="0"/>
                </a:moveTo>
                <a:lnTo>
                  <a:pt x="2194560" y="0"/>
                </a:lnTo>
                <a:lnTo>
                  <a:pt x="2194560" y="289560"/>
                </a:lnTo>
                <a:lnTo>
                  <a:pt x="0" y="289560"/>
                </a:lnTo>
                <a:lnTo>
                  <a:pt x="0" y="0"/>
                </a:lnTo>
                <a:close/>
              </a:path>
            </a:pathLst>
          </a:custGeom>
          <a:blipFill>
            <a:blip r:embed="rId47">
              <a:extLst>
                <a:ext uri="{96DAC541-7B7A-43D3-8B79-37D633B846F1}">
                  <asvg:svgBlip xmlns:asvg="http://schemas.microsoft.com/office/drawing/2016/SVG/main" r:embed="rId54"/>
                </a:ext>
              </a:extLst>
            </a:blip>
            <a:stretch>
              <a:fillRect/>
            </a:stretch>
          </a:blipFill>
        </p:spPr>
      </p:sp>
      <p:sp>
        <p:nvSpPr>
          <p:cNvPr id="51" name="Freeform 51"/>
          <p:cNvSpPr/>
          <p:nvPr/>
        </p:nvSpPr>
        <p:spPr>
          <a:xfrm>
            <a:off x="2613660" y="4337304"/>
            <a:ext cx="2194560" cy="289560"/>
          </a:xfrm>
          <a:custGeom>
            <a:avLst/>
            <a:gdLst/>
            <a:ahLst/>
            <a:cxnLst/>
            <a:rect l="l" t="t" r="r" b="b"/>
            <a:pathLst>
              <a:path w="2194560" h="289560">
                <a:moveTo>
                  <a:pt x="0" y="0"/>
                </a:moveTo>
                <a:lnTo>
                  <a:pt x="2194560" y="0"/>
                </a:lnTo>
                <a:lnTo>
                  <a:pt x="2194560" y="289560"/>
                </a:lnTo>
                <a:lnTo>
                  <a:pt x="0" y="289560"/>
                </a:lnTo>
                <a:lnTo>
                  <a:pt x="0" y="0"/>
                </a:lnTo>
                <a:close/>
              </a:path>
            </a:pathLst>
          </a:custGeom>
          <a:blipFill>
            <a:blip r:embed="rId47">
              <a:extLst>
                <a:ext uri="{96DAC541-7B7A-43D3-8B79-37D633B846F1}">
                  <asvg:svgBlip xmlns:asvg="http://schemas.microsoft.com/office/drawing/2016/SVG/main" r:embed="rId55"/>
                </a:ext>
              </a:extLst>
            </a:blip>
            <a:stretch>
              <a:fillRect/>
            </a:stretch>
          </a:blipFill>
        </p:spPr>
      </p:sp>
      <p:sp>
        <p:nvSpPr>
          <p:cNvPr id="52" name="Freeform 52"/>
          <p:cNvSpPr/>
          <p:nvPr/>
        </p:nvSpPr>
        <p:spPr>
          <a:xfrm>
            <a:off x="5169408" y="573024"/>
            <a:ext cx="2535936" cy="443484"/>
          </a:xfrm>
          <a:custGeom>
            <a:avLst/>
            <a:gdLst/>
            <a:ahLst/>
            <a:cxnLst/>
            <a:rect l="l" t="t" r="r" b="b"/>
            <a:pathLst>
              <a:path w="2535936" h="443484">
                <a:moveTo>
                  <a:pt x="0" y="0"/>
                </a:moveTo>
                <a:lnTo>
                  <a:pt x="2535936" y="0"/>
                </a:lnTo>
                <a:lnTo>
                  <a:pt x="2535936" y="443484"/>
                </a:lnTo>
                <a:lnTo>
                  <a:pt x="0" y="44348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53" name="Freeform 53"/>
          <p:cNvSpPr/>
          <p:nvPr/>
        </p:nvSpPr>
        <p:spPr>
          <a:xfrm>
            <a:off x="8085077" y="3895601"/>
            <a:ext cx="264671" cy="1322327"/>
          </a:xfrm>
          <a:custGeom>
            <a:avLst/>
            <a:gdLst/>
            <a:ahLst/>
            <a:cxnLst/>
            <a:rect l="l" t="t" r="r" b="b"/>
            <a:pathLst>
              <a:path w="264671" h="1322327">
                <a:moveTo>
                  <a:pt x="0" y="0"/>
                </a:moveTo>
                <a:lnTo>
                  <a:pt x="264671" y="0"/>
                </a:lnTo>
                <a:lnTo>
                  <a:pt x="264671" y="1322327"/>
                </a:lnTo>
                <a:lnTo>
                  <a:pt x="0" y="132232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54" name="Freeform 54"/>
          <p:cNvSpPr/>
          <p:nvPr/>
        </p:nvSpPr>
        <p:spPr>
          <a:xfrm>
            <a:off x="8083553" y="1923545"/>
            <a:ext cx="267719" cy="1726187"/>
          </a:xfrm>
          <a:custGeom>
            <a:avLst/>
            <a:gdLst/>
            <a:ahLst/>
            <a:cxnLst/>
            <a:rect l="l" t="t" r="r" b="b"/>
            <a:pathLst>
              <a:path w="267719" h="1726187">
                <a:moveTo>
                  <a:pt x="0" y="0"/>
                </a:moveTo>
                <a:lnTo>
                  <a:pt x="267719" y="0"/>
                </a:lnTo>
                <a:lnTo>
                  <a:pt x="267719" y="1726187"/>
                </a:lnTo>
                <a:lnTo>
                  <a:pt x="0" y="1726187"/>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55" name="Freeform 55"/>
          <p:cNvSpPr/>
          <p:nvPr/>
        </p:nvSpPr>
        <p:spPr>
          <a:xfrm>
            <a:off x="8080505" y="5482085"/>
            <a:ext cx="270767" cy="1096775"/>
          </a:xfrm>
          <a:custGeom>
            <a:avLst/>
            <a:gdLst/>
            <a:ahLst/>
            <a:cxnLst/>
            <a:rect l="l" t="t" r="r" b="b"/>
            <a:pathLst>
              <a:path w="270767" h="1096775">
                <a:moveTo>
                  <a:pt x="0" y="0"/>
                </a:moveTo>
                <a:lnTo>
                  <a:pt x="270767" y="0"/>
                </a:lnTo>
                <a:lnTo>
                  <a:pt x="270767" y="1096775"/>
                </a:lnTo>
                <a:lnTo>
                  <a:pt x="0" y="1096775"/>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56" name="Freeform 56"/>
          <p:cNvSpPr/>
          <p:nvPr/>
        </p:nvSpPr>
        <p:spPr>
          <a:xfrm>
            <a:off x="8784593" y="3897125"/>
            <a:ext cx="254003" cy="1325375"/>
          </a:xfrm>
          <a:custGeom>
            <a:avLst/>
            <a:gdLst/>
            <a:ahLst/>
            <a:cxnLst/>
            <a:rect l="l" t="t" r="r" b="b"/>
            <a:pathLst>
              <a:path w="254003" h="1325375">
                <a:moveTo>
                  <a:pt x="0" y="0"/>
                </a:moveTo>
                <a:lnTo>
                  <a:pt x="254003" y="0"/>
                </a:lnTo>
                <a:lnTo>
                  <a:pt x="254003" y="1325375"/>
                </a:lnTo>
                <a:lnTo>
                  <a:pt x="0" y="1325375"/>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sp>
      <p:sp>
        <p:nvSpPr>
          <p:cNvPr id="57" name="Freeform 57"/>
          <p:cNvSpPr/>
          <p:nvPr/>
        </p:nvSpPr>
        <p:spPr>
          <a:xfrm>
            <a:off x="8780021" y="5477513"/>
            <a:ext cx="267719" cy="1101347"/>
          </a:xfrm>
          <a:custGeom>
            <a:avLst/>
            <a:gdLst/>
            <a:ahLst/>
            <a:cxnLst/>
            <a:rect l="l" t="t" r="r" b="b"/>
            <a:pathLst>
              <a:path w="267719" h="1101347">
                <a:moveTo>
                  <a:pt x="0" y="0"/>
                </a:moveTo>
                <a:lnTo>
                  <a:pt x="267719" y="0"/>
                </a:lnTo>
                <a:lnTo>
                  <a:pt x="267719" y="1101347"/>
                </a:lnTo>
                <a:lnTo>
                  <a:pt x="0" y="1101347"/>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sp>
      <p:sp>
        <p:nvSpPr>
          <p:cNvPr id="58" name="Freeform 58"/>
          <p:cNvSpPr/>
          <p:nvPr/>
        </p:nvSpPr>
        <p:spPr>
          <a:xfrm>
            <a:off x="8807453" y="1926593"/>
            <a:ext cx="260099" cy="1727711"/>
          </a:xfrm>
          <a:custGeom>
            <a:avLst/>
            <a:gdLst/>
            <a:ahLst/>
            <a:cxnLst/>
            <a:rect l="l" t="t" r="r" b="b"/>
            <a:pathLst>
              <a:path w="260099" h="1727711">
                <a:moveTo>
                  <a:pt x="0" y="0"/>
                </a:moveTo>
                <a:lnTo>
                  <a:pt x="260099" y="0"/>
                </a:lnTo>
                <a:lnTo>
                  <a:pt x="260099" y="1727711"/>
                </a:lnTo>
                <a:lnTo>
                  <a:pt x="0" y="1727711"/>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sp>
      <p:sp>
        <p:nvSpPr>
          <p:cNvPr id="59" name="Freeform 59"/>
          <p:cNvSpPr/>
          <p:nvPr/>
        </p:nvSpPr>
        <p:spPr>
          <a:xfrm>
            <a:off x="9436865" y="1713233"/>
            <a:ext cx="261623" cy="1945643"/>
          </a:xfrm>
          <a:custGeom>
            <a:avLst/>
            <a:gdLst/>
            <a:ahLst/>
            <a:cxnLst/>
            <a:rect l="l" t="t" r="r" b="b"/>
            <a:pathLst>
              <a:path w="261623" h="1945643">
                <a:moveTo>
                  <a:pt x="0" y="0"/>
                </a:moveTo>
                <a:lnTo>
                  <a:pt x="261623" y="0"/>
                </a:lnTo>
                <a:lnTo>
                  <a:pt x="261623" y="1945643"/>
                </a:lnTo>
                <a:lnTo>
                  <a:pt x="0" y="1945643"/>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60" name="Freeform 60"/>
          <p:cNvSpPr/>
          <p:nvPr/>
        </p:nvSpPr>
        <p:spPr>
          <a:xfrm>
            <a:off x="9461249" y="5477513"/>
            <a:ext cx="258575" cy="1115063"/>
          </a:xfrm>
          <a:custGeom>
            <a:avLst/>
            <a:gdLst/>
            <a:ahLst/>
            <a:cxnLst/>
            <a:rect l="l" t="t" r="r" b="b"/>
            <a:pathLst>
              <a:path w="258575" h="1115063">
                <a:moveTo>
                  <a:pt x="0" y="0"/>
                </a:moveTo>
                <a:lnTo>
                  <a:pt x="258575" y="0"/>
                </a:lnTo>
                <a:lnTo>
                  <a:pt x="258575" y="1115063"/>
                </a:lnTo>
                <a:lnTo>
                  <a:pt x="0" y="111506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sp>
      <p:sp>
        <p:nvSpPr>
          <p:cNvPr id="61" name="Freeform 61"/>
          <p:cNvSpPr/>
          <p:nvPr/>
        </p:nvSpPr>
        <p:spPr>
          <a:xfrm>
            <a:off x="9461249" y="3895601"/>
            <a:ext cx="266195" cy="1331471"/>
          </a:xfrm>
          <a:custGeom>
            <a:avLst/>
            <a:gdLst/>
            <a:ahLst/>
            <a:cxnLst/>
            <a:rect l="l" t="t" r="r" b="b"/>
            <a:pathLst>
              <a:path w="266195" h="1331471">
                <a:moveTo>
                  <a:pt x="0" y="0"/>
                </a:moveTo>
                <a:lnTo>
                  <a:pt x="266195" y="0"/>
                </a:lnTo>
                <a:lnTo>
                  <a:pt x="266195" y="1331471"/>
                </a:lnTo>
                <a:lnTo>
                  <a:pt x="0" y="1331471"/>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sp>
      <p:sp>
        <p:nvSpPr>
          <p:cNvPr id="62" name="Freeform 62"/>
          <p:cNvSpPr/>
          <p:nvPr/>
        </p:nvSpPr>
        <p:spPr>
          <a:xfrm>
            <a:off x="10113521" y="1702565"/>
            <a:ext cx="257051" cy="1956311"/>
          </a:xfrm>
          <a:custGeom>
            <a:avLst/>
            <a:gdLst/>
            <a:ahLst/>
            <a:cxnLst/>
            <a:rect l="l" t="t" r="r" b="b"/>
            <a:pathLst>
              <a:path w="257051" h="1956311">
                <a:moveTo>
                  <a:pt x="0" y="0"/>
                </a:moveTo>
                <a:lnTo>
                  <a:pt x="257051" y="0"/>
                </a:lnTo>
                <a:lnTo>
                  <a:pt x="257051" y="1956311"/>
                </a:lnTo>
                <a:lnTo>
                  <a:pt x="0" y="1956311"/>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sp>
      <p:sp>
        <p:nvSpPr>
          <p:cNvPr id="63" name="Freeform 63"/>
          <p:cNvSpPr/>
          <p:nvPr/>
        </p:nvSpPr>
        <p:spPr>
          <a:xfrm>
            <a:off x="10118093" y="5486657"/>
            <a:ext cx="267719" cy="1113539"/>
          </a:xfrm>
          <a:custGeom>
            <a:avLst/>
            <a:gdLst/>
            <a:ahLst/>
            <a:cxnLst/>
            <a:rect l="l" t="t" r="r" b="b"/>
            <a:pathLst>
              <a:path w="267719" h="1113539">
                <a:moveTo>
                  <a:pt x="0" y="0"/>
                </a:moveTo>
                <a:lnTo>
                  <a:pt x="267719" y="0"/>
                </a:lnTo>
                <a:lnTo>
                  <a:pt x="267719" y="1113539"/>
                </a:lnTo>
                <a:lnTo>
                  <a:pt x="0" y="1113539"/>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64" name="Freeform 64"/>
          <p:cNvSpPr/>
          <p:nvPr/>
        </p:nvSpPr>
        <p:spPr>
          <a:xfrm>
            <a:off x="10136381" y="3894077"/>
            <a:ext cx="254003" cy="1340615"/>
          </a:xfrm>
          <a:custGeom>
            <a:avLst/>
            <a:gdLst/>
            <a:ahLst/>
            <a:cxnLst/>
            <a:rect l="l" t="t" r="r" b="b"/>
            <a:pathLst>
              <a:path w="254003" h="1340615">
                <a:moveTo>
                  <a:pt x="0" y="0"/>
                </a:moveTo>
                <a:lnTo>
                  <a:pt x="254003" y="0"/>
                </a:lnTo>
                <a:lnTo>
                  <a:pt x="254003" y="1340615"/>
                </a:lnTo>
                <a:lnTo>
                  <a:pt x="0" y="1340615"/>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65" name="Freeform 65"/>
          <p:cNvSpPr/>
          <p:nvPr/>
        </p:nvSpPr>
        <p:spPr>
          <a:xfrm>
            <a:off x="10779509" y="1914401"/>
            <a:ext cx="260099" cy="1741427"/>
          </a:xfrm>
          <a:custGeom>
            <a:avLst/>
            <a:gdLst/>
            <a:ahLst/>
            <a:cxnLst/>
            <a:rect l="l" t="t" r="r" b="b"/>
            <a:pathLst>
              <a:path w="260099" h="1741427">
                <a:moveTo>
                  <a:pt x="0" y="0"/>
                </a:moveTo>
                <a:lnTo>
                  <a:pt x="260099" y="0"/>
                </a:lnTo>
                <a:lnTo>
                  <a:pt x="260099" y="1741427"/>
                </a:lnTo>
                <a:lnTo>
                  <a:pt x="0" y="1741427"/>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sp>
      <p:sp>
        <p:nvSpPr>
          <p:cNvPr id="66" name="Freeform 66"/>
          <p:cNvSpPr/>
          <p:nvPr/>
        </p:nvSpPr>
        <p:spPr>
          <a:xfrm>
            <a:off x="10787129" y="3907793"/>
            <a:ext cx="266195" cy="1319279"/>
          </a:xfrm>
          <a:custGeom>
            <a:avLst/>
            <a:gdLst/>
            <a:ahLst/>
            <a:cxnLst/>
            <a:rect l="l" t="t" r="r" b="b"/>
            <a:pathLst>
              <a:path w="266195" h="1319279">
                <a:moveTo>
                  <a:pt x="0" y="0"/>
                </a:moveTo>
                <a:lnTo>
                  <a:pt x="266195" y="0"/>
                </a:lnTo>
                <a:lnTo>
                  <a:pt x="266195" y="1319279"/>
                </a:lnTo>
                <a:lnTo>
                  <a:pt x="0" y="1319279"/>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sp>
      <p:sp>
        <p:nvSpPr>
          <p:cNvPr id="67" name="Freeform 67"/>
          <p:cNvSpPr/>
          <p:nvPr/>
        </p:nvSpPr>
        <p:spPr>
          <a:xfrm>
            <a:off x="10779509" y="5482085"/>
            <a:ext cx="273815" cy="1112015"/>
          </a:xfrm>
          <a:custGeom>
            <a:avLst/>
            <a:gdLst/>
            <a:ahLst/>
            <a:cxnLst/>
            <a:rect l="l" t="t" r="r" b="b"/>
            <a:pathLst>
              <a:path w="273815" h="1112015">
                <a:moveTo>
                  <a:pt x="0" y="0"/>
                </a:moveTo>
                <a:lnTo>
                  <a:pt x="273815" y="0"/>
                </a:lnTo>
                <a:lnTo>
                  <a:pt x="273815" y="1112015"/>
                </a:lnTo>
                <a:lnTo>
                  <a:pt x="0" y="1112015"/>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sp>
      <p:sp>
        <p:nvSpPr>
          <p:cNvPr id="68" name="Freeform 68"/>
          <p:cNvSpPr/>
          <p:nvPr/>
        </p:nvSpPr>
        <p:spPr>
          <a:xfrm>
            <a:off x="11456165" y="3898649"/>
            <a:ext cx="249431" cy="249431"/>
          </a:xfrm>
          <a:custGeom>
            <a:avLst/>
            <a:gdLst/>
            <a:ahLst/>
            <a:cxnLst/>
            <a:rect l="l" t="t" r="r" b="b"/>
            <a:pathLst>
              <a:path w="249431" h="249431">
                <a:moveTo>
                  <a:pt x="0" y="0"/>
                </a:moveTo>
                <a:lnTo>
                  <a:pt x="249431" y="0"/>
                </a:lnTo>
                <a:lnTo>
                  <a:pt x="249431" y="249431"/>
                </a:lnTo>
                <a:lnTo>
                  <a:pt x="0" y="249431"/>
                </a:lnTo>
                <a:lnTo>
                  <a:pt x="0" y="0"/>
                </a:lnTo>
                <a:close/>
              </a:path>
            </a:pathLst>
          </a:custGeom>
          <a:blipFill>
            <a:blip r:embed="rId32">
              <a:extLst>
                <a:ext uri="{96DAC541-7B7A-43D3-8B79-37D633B846F1}">
                  <asvg:svgBlip xmlns:asvg="http://schemas.microsoft.com/office/drawing/2016/SVG/main" r:embed="rId88"/>
                </a:ext>
              </a:extLst>
            </a:blip>
            <a:stretch>
              <a:fillRect/>
            </a:stretch>
          </a:blipFill>
        </p:spPr>
      </p:sp>
      <p:sp>
        <p:nvSpPr>
          <p:cNvPr id="69" name="Freeform 69"/>
          <p:cNvSpPr/>
          <p:nvPr/>
        </p:nvSpPr>
        <p:spPr>
          <a:xfrm>
            <a:off x="11468357" y="5489705"/>
            <a:ext cx="255527" cy="1108967"/>
          </a:xfrm>
          <a:custGeom>
            <a:avLst/>
            <a:gdLst/>
            <a:ahLst/>
            <a:cxnLst/>
            <a:rect l="l" t="t" r="r" b="b"/>
            <a:pathLst>
              <a:path w="255527" h="1108967">
                <a:moveTo>
                  <a:pt x="0" y="0"/>
                </a:moveTo>
                <a:lnTo>
                  <a:pt x="255527" y="0"/>
                </a:lnTo>
                <a:lnTo>
                  <a:pt x="255527" y="1108967"/>
                </a:lnTo>
                <a:lnTo>
                  <a:pt x="0" y="1108967"/>
                </a:lnTo>
                <a:lnTo>
                  <a:pt x="0" y="0"/>
                </a:lnTo>
                <a:close/>
              </a:path>
            </a:pathLst>
          </a:custGeom>
          <a:blipFill>
            <a:blip r:embed="rId89">
              <a:extLst>
                <a:ext uri="{96DAC541-7B7A-43D3-8B79-37D633B846F1}">
                  <asvg:svgBlip xmlns:asvg="http://schemas.microsoft.com/office/drawing/2016/SVG/main" r:embed="rId90"/>
                </a:ext>
              </a:extLst>
            </a:blip>
            <a:stretch>
              <a:fillRect/>
            </a:stretch>
          </a:blipFill>
        </p:spPr>
      </p:sp>
      <p:sp>
        <p:nvSpPr>
          <p:cNvPr id="70" name="Freeform 70"/>
          <p:cNvSpPr/>
          <p:nvPr/>
        </p:nvSpPr>
        <p:spPr>
          <a:xfrm>
            <a:off x="11468357" y="4323845"/>
            <a:ext cx="257051" cy="691391"/>
          </a:xfrm>
          <a:custGeom>
            <a:avLst/>
            <a:gdLst/>
            <a:ahLst/>
            <a:cxnLst/>
            <a:rect l="l" t="t" r="r" b="b"/>
            <a:pathLst>
              <a:path w="257051" h="691391">
                <a:moveTo>
                  <a:pt x="0" y="0"/>
                </a:moveTo>
                <a:lnTo>
                  <a:pt x="257051" y="0"/>
                </a:lnTo>
                <a:lnTo>
                  <a:pt x="257051" y="691391"/>
                </a:lnTo>
                <a:lnTo>
                  <a:pt x="0" y="691391"/>
                </a:lnTo>
                <a:lnTo>
                  <a:pt x="0" y="0"/>
                </a:lnTo>
                <a:close/>
              </a:path>
            </a:pathLst>
          </a:custGeom>
          <a:blipFill>
            <a:blip r:embed="rId91">
              <a:extLst>
                <a:ext uri="{96DAC541-7B7A-43D3-8B79-37D633B846F1}">
                  <asvg:svgBlip xmlns:asvg="http://schemas.microsoft.com/office/drawing/2016/SVG/main" r:embed="rId92"/>
                </a:ext>
              </a:extLst>
            </a:blip>
            <a:stretch>
              <a:fillRect/>
            </a:stretch>
          </a:blipFill>
        </p:spPr>
      </p:sp>
      <p:sp>
        <p:nvSpPr>
          <p:cNvPr id="71" name="Freeform 71"/>
          <p:cNvSpPr/>
          <p:nvPr/>
        </p:nvSpPr>
        <p:spPr>
          <a:xfrm>
            <a:off x="11443973" y="1713233"/>
            <a:ext cx="282959" cy="1941071"/>
          </a:xfrm>
          <a:custGeom>
            <a:avLst/>
            <a:gdLst/>
            <a:ahLst/>
            <a:cxnLst/>
            <a:rect l="l" t="t" r="r" b="b"/>
            <a:pathLst>
              <a:path w="282959" h="1941071">
                <a:moveTo>
                  <a:pt x="0" y="0"/>
                </a:moveTo>
                <a:lnTo>
                  <a:pt x="282959" y="0"/>
                </a:lnTo>
                <a:lnTo>
                  <a:pt x="282959" y="1941071"/>
                </a:lnTo>
                <a:lnTo>
                  <a:pt x="0" y="1941071"/>
                </a:lnTo>
                <a:lnTo>
                  <a:pt x="0" y="0"/>
                </a:lnTo>
                <a:close/>
              </a:path>
            </a:pathLst>
          </a:custGeom>
          <a:blipFill>
            <a:blip r:embed="rId93">
              <a:extLst>
                <a:ext uri="{96DAC541-7B7A-43D3-8B79-37D633B846F1}">
                  <asvg:svgBlip xmlns:asvg="http://schemas.microsoft.com/office/drawing/2016/SVG/main" r:embed="rId94"/>
                </a:ext>
              </a:extLst>
            </a:blip>
            <a:stretch>
              <a:fillRect/>
            </a:stretch>
          </a:blipFill>
        </p:spPr>
      </p:sp>
      <p:sp>
        <p:nvSpPr>
          <p:cNvPr id="72" name="TextBox 72"/>
          <p:cNvSpPr txBox="1"/>
          <p:nvPr/>
        </p:nvSpPr>
        <p:spPr>
          <a:xfrm>
            <a:off x="5425697" y="1299467"/>
            <a:ext cx="1035129" cy="213360"/>
          </a:xfrm>
          <a:prstGeom prst="rect">
            <a:avLst/>
          </a:prstGeom>
        </p:spPr>
        <p:txBody>
          <a:bodyPr lIns="0" tIns="0" rIns="0" bIns="0" rtlCol="0" anchor="t">
            <a:spAutoFit/>
          </a:bodyPr>
          <a:lstStyle/>
          <a:p>
            <a:pPr algn="l">
              <a:lnSpc>
                <a:spcPts val="1679"/>
              </a:lnSpc>
            </a:pPr>
            <a:r>
              <a:rPr lang="en-US" sz="1200" b="1">
                <a:solidFill>
                  <a:srgbClr val="E33745"/>
                </a:solidFill>
                <a:latin typeface="Calibri (MS) Bold"/>
                <a:ea typeface="Calibri (MS) Bold"/>
                <a:cs typeface="Calibri (MS) Bold"/>
                <a:sym typeface="Calibri (MS) Bold"/>
              </a:rPr>
              <a:t>Before Ordering</a:t>
            </a:r>
          </a:p>
        </p:txBody>
      </p:sp>
      <p:sp>
        <p:nvSpPr>
          <p:cNvPr id="73" name="TextBox 73"/>
          <p:cNvSpPr txBox="1"/>
          <p:nvPr/>
        </p:nvSpPr>
        <p:spPr>
          <a:xfrm>
            <a:off x="394411" y="1609373"/>
            <a:ext cx="1799949" cy="208864"/>
          </a:xfrm>
          <a:prstGeom prst="rect">
            <a:avLst/>
          </a:prstGeom>
        </p:spPr>
        <p:txBody>
          <a:bodyPr lIns="0" tIns="0" rIns="0" bIns="0" rtlCol="0" anchor="t">
            <a:spAutoFit/>
          </a:bodyPr>
          <a:lstStyle/>
          <a:p>
            <a:pPr algn="l">
              <a:lnSpc>
                <a:spcPts val="1545"/>
              </a:lnSpc>
            </a:pPr>
            <a:r>
              <a:rPr lang="en-US" sz="1103" b="1">
                <a:solidFill>
                  <a:srgbClr val="000000"/>
                </a:solidFill>
                <a:latin typeface="Calibri (MS) Bold"/>
                <a:ea typeface="Calibri (MS) Bold"/>
                <a:cs typeface="Calibri (MS) Bold"/>
                <a:sym typeface="Calibri (MS) Bold"/>
              </a:rPr>
              <a:t>Individual Food Items Reviews</a:t>
            </a:r>
          </a:p>
        </p:txBody>
      </p:sp>
      <p:sp>
        <p:nvSpPr>
          <p:cNvPr id="74" name="TextBox 74"/>
          <p:cNvSpPr txBox="1"/>
          <p:nvPr/>
        </p:nvSpPr>
        <p:spPr>
          <a:xfrm>
            <a:off x="309067" y="4367298"/>
            <a:ext cx="1972285" cy="208864"/>
          </a:xfrm>
          <a:prstGeom prst="rect">
            <a:avLst/>
          </a:prstGeom>
        </p:spPr>
        <p:txBody>
          <a:bodyPr lIns="0" tIns="0" rIns="0" bIns="0" rtlCol="0" anchor="t">
            <a:spAutoFit/>
          </a:bodyPr>
          <a:lstStyle/>
          <a:p>
            <a:pPr algn="l">
              <a:lnSpc>
                <a:spcPts val="1545"/>
              </a:lnSpc>
            </a:pPr>
            <a:r>
              <a:rPr lang="en-US" sz="1103" b="1">
                <a:solidFill>
                  <a:srgbClr val="000000"/>
                </a:solidFill>
                <a:latin typeface="Calibri (MS) Bold"/>
                <a:ea typeface="Calibri (MS) Bold"/>
                <a:cs typeface="Calibri (MS) Bold"/>
                <a:sym typeface="Calibri (MS) Bold"/>
              </a:rPr>
              <a:t>Skin Type and Tone with Reviews</a:t>
            </a:r>
          </a:p>
        </p:txBody>
      </p:sp>
      <p:sp>
        <p:nvSpPr>
          <p:cNvPr id="75" name="TextBox 75"/>
          <p:cNvSpPr txBox="1"/>
          <p:nvPr/>
        </p:nvSpPr>
        <p:spPr>
          <a:xfrm>
            <a:off x="2889761" y="1616097"/>
            <a:ext cx="1647073" cy="208864"/>
          </a:xfrm>
          <a:prstGeom prst="rect">
            <a:avLst/>
          </a:prstGeom>
        </p:spPr>
        <p:txBody>
          <a:bodyPr lIns="0" tIns="0" rIns="0" bIns="0" rtlCol="0" anchor="t">
            <a:spAutoFit/>
          </a:bodyPr>
          <a:lstStyle/>
          <a:p>
            <a:pPr algn="l">
              <a:lnSpc>
                <a:spcPts val="1545"/>
              </a:lnSpc>
            </a:pPr>
            <a:r>
              <a:rPr lang="en-US" sz="1103" b="1">
                <a:solidFill>
                  <a:srgbClr val="000000"/>
                </a:solidFill>
                <a:latin typeface="Calibri (MS) Bold"/>
                <a:ea typeface="Calibri (MS) Bold"/>
                <a:cs typeface="Calibri (MS) Bold"/>
                <a:sym typeface="Calibri (MS) Bold"/>
              </a:rPr>
              <a:t>Reviews Concluded using AI</a:t>
            </a:r>
          </a:p>
        </p:txBody>
      </p:sp>
      <p:sp>
        <p:nvSpPr>
          <p:cNvPr id="76" name="TextBox 76"/>
          <p:cNvSpPr txBox="1"/>
          <p:nvPr/>
        </p:nvSpPr>
        <p:spPr>
          <a:xfrm>
            <a:off x="2827906" y="4367298"/>
            <a:ext cx="1798234" cy="208864"/>
          </a:xfrm>
          <a:prstGeom prst="rect">
            <a:avLst/>
          </a:prstGeom>
        </p:spPr>
        <p:txBody>
          <a:bodyPr lIns="0" tIns="0" rIns="0" bIns="0" rtlCol="0" anchor="t">
            <a:spAutoFit/>
          </a:bodyPr>
          <a:lstStyle/>
          <a:p>
            <a:pPr algn="l">
              <a:lnSpc>
                <a:spcPts val="1545"/>
              </a:lnSpc>
            </a:pPr>
            <a:r>
              <a:rPr lang="en-US" sz="1103" b="1">
                <a:solidFill>
                  <a:srgbClr val="000000"/>
                </a:solidFill>
                <a:latin typeface="Calibri (MS) Bold"/>
                <a:ea typeface="Calibri (MS) Bold"/>
                <a:cs typeface="Calibri (MS) Bold"/>
                <a:sym typeface="Calibri (MS) Bold"/>
              </a:rPr>
              <a:t>Listen the Reviews and Details</a:t>
            </a:r>
          </a:p>
        </p:txBody>
      </p:sp>
      <p:sp>
        <p:nvSpPr>
          <p:cNvPr id="77" name="TextBox 77"/>
          <p:cNvSpPr txBox="1"/>
          <p:nvPr/>
        </p:nvSpPr>
        <p:spPr>
          <a:xfrm>
            <a:off x="5538473" y="1497740"/>
            <a:ext cx="2143754" cy="2122961"/>
          </a:xfrm>
          <a:prstGeom prst="rect">
            <a:avLst/>
          </a:prstGeom>
        </p:spPr>
        <p:txBody>
          <a:bodyPr lIns="0" tIns="0" rIns="0" bIns="0" rtlCol="0" anchor="t">
            <a:spAutoFit/>
          </a:bodyPr>
          <a:lstStyle/>
          <a:p>
            <a:pPr algn="just">
              <a:lnSpc>
                <a:spcPts val="1664"/>
              </a:lnSpc>
            </a:pPr>
            <a:r>
              <a:rPr lang="en-US" sz="1103" dirty="0">
                <a:solidFill>
                  <a:srgbClr val="000000"/>
                </a:solidFill>
                <a:latin typeface="Calibri (MS)"/>
                <a:ea typeface="Calibri (MS)"/>
                <a:cs typeface="Calibri (MS)"/>
                <a:sym typeface="Calibri (MS)"/>
              </a:rPr>
              <a:t>Count of buyers who rated Top hierarchy rating and Items rating Read Reviews Individual Item Reviews </a:t>
            </a:r>
            <a:r>
              <a:rPr lang="en-US" sz="1103" dirty="0" err="1">
                <a:solidFill>
                  <a:srgbClr val="000000"/>
                </a:solidFill>
                <a:latin typeface="Calibri (MS)"/>
                <a:ea typeface="Calibri (MS)"/>
                <a:cs typeface="Calibri (MS)"/>
                <a:sym typeface="Calibri (MS)"/>
              </a:rPr>
              <a:t>Reviews</a:t>
            </a:r>
            <a:r>
              <a:rPr lang="en-US" sz="1103" dirty="0">
                <a:solidFill>
                  <a:srgbClr val="000000"/>
                </a:solidFill>
                <a:latin typeface="Calibri (MS)"/>
                <a:ea typeface="Calibri (MS)"/>
                <a:cs typeface="Calibri (MS)"/>
                <a:sym typeface="Calibri (MS)"/>
              </a:rPr>
              <a:t> consolidated using AI Listen the details and Reviews Best rated tag and filtering Reviews categorized User demographics/preferences</a:t>
            </a:r>
          </a:p>
          <a:p>
            <a:pPr algn="just">
              <a:lnSpc>
                <a:spcPts val="1548"/>
              </a:lnSpc>
            </a:pPr>
            <a:r>
              <a:rPr lang="en-US" sz="1106" dirty="0">
                <a:solidFill>
                  <a:srgbClr val="000000"/>
                </a:solidFill>
                <a:latin typeface="Calibri (MS)"/>
                <a:ea typeface="Calibri (MS)"/>
                <a:cs typeface="Calibri (MS)"/>
                <a:sym typeface="Calibri (MS)"/>
              </a:rPr>
              <a:t>Most helpful and most critical on top</a:t>
            </a:r>
          </a:p>
        </p:txBody>
      </p:sp>
      <p:sp>
        <p:nvSpPr>
          <p:cNvPr id="78" name="TextBox 78"/>
          <p:cNvSpPr txBox="1"/>
          <p:nvPr/>
        </p:nvSpPr>
        <p:spPr>
          <a:xfrm>
            <a:off x="5538473" y="3918480"/>
            <a:ext cx="2259168" cy="1281884"/>
          </a:xfrm>
          <a:prstGeom prst="rect">
            <a:avLst/>
          </a:prstGeom>
        </p:spPr>
        <p:txBody>
          <a:bodyPr lIns="0" tIns="0" rIns="0" bIns="0" rtlCol="0" anchor="t">
            <a:spAutoFit/>
          </a:bodyPr>
          <a:lstStyle/>
          <a:p>
            <a:pPr algn="l">
              <a:lnSpc>
                <a:spcPts val="1673"/>
              </a:lnSpc>
            </a:pPr>
            <a:r>
              <a:rPr lang="en-US" sz="1103">
                <a:solidFill>
                  <a:srgbClr val="000000"/>
                </a:solidFill>
                <a:latin typeface="Calibri (MS)"/>
                <a:ea typeface="Calibri (MS)"/>
                <a:cs typeface="Calibri (MS)"/>
                <a:sym typeface="Calibri (MS)"/>
              </a:rPr>
              <a:t>Notification nudge Rate on the homepage post itself Adding reviews based on tags Option to recommend to your contacts Quiz based reviews Rate from order history page in 1 click</a:t>
            </a:r>
          </a:p>
        </p:txBody>
      </p:sp>
      <p:sp>
        <p:nvSpPr>
          <p:cNvPr id="79" name="TextBox 79"/>
          <p:cNvSpPr txBox="1"/>
          <p:nvPr/>
        </p:nvSpPr>
        <p:spPr>
          <a:xfrm>
            <a:off x="5538473" y="5495849"/>
            <a:ext cx="2361705" cy="1062076"/>
          </a:xfrm>
          <a:prstGeom prst="rect">
            <a:avLst/>
          </a:prstGeom>
        </p:spPr>
        <p:txBody>
          <a:bodyPr lIns="0" tIns="0" rIns="0" bIns="0" rtlCol="0" anchor="t">
            <a:spAutoFit/>
          </a:bodyPr>
          <a:lstStyle/>
          <a:p>
            <a:pPr algn="l">
              <a:lnSpc>
                <a:spcPts val="1660"/>
              </a:lnSpc>
            </a:pPr>
            <a:r>
              <a:rPr lang="en-US" sz="1103">
                <a:solidFill>
                  <a:srgbClr val="000000"/>
                </a:solidFill>
                <a:latin typeface="Calibri (MS)"/>
                <a:ea typeface="Calibri (MS)"/>
                <a:cs typeface="Calibri (MS)"/>
                <a:sym typeface="Calibri (MS)"/>
              </a:rPr>
              <a:t>Reward points Increasing reviewer rankings Early access to new features Directing to rate other bought products Positive messaging to encourage reviews</a:t>
            </a:r>
          </a:p>
        </p:txBody>
      </p:sp>
      <p:sp>
        <p:nvSpPr>
          <p:cNvPr id="80" name="TextBox 80"/>
          <p:cNvSpPr txBox="1"/>
          <p:nvPr/>
        </p:nvSpPr>
        <p:spPr>
          <a:xfrm>
            <a:off x="5425697" y="3719074"/>
            <a:ext cx="893902" cy="213712"/>
          </a:xfrm>
          <a:prstGeom prst="rect">
            <a:avLst/>
          </a:prstGeom>
        </p:spPr>
        <p:txBody>
          <a:bodyPr lIns="0" tIns="0" rIns="0" bIns="0" rtlCol="0" anchor="t">
            <a:spAutoFit/>
          </a:bodyPr>
          <a:lstStyle/>
          <a:p>
            <a:pPr algn="l">
              <a:lnSpc>
                <a:spcPts val="1683"/>
              </a:lnSpc>
            </a:pPr>
            <a:r>
              <a:rPr lang="en-US" sz="1202" b="1">
                <a:solidFill>
                  <a:srgbClr val="E33745"/>
                </a:solidFill>
                <a:latin typeface="Calibri (MS) Bold"/>
                <a:ea typeface="Calibri (MS) Bold"/>
                <a:cs typeface="Calibri (MS) Bold"/>
                <a:sym typeface="Calibri (MS) Bold"/>
              </a:rPr>
              <a:t>After Delivery</a:t>
            </a:r>
          </a:p>
        </p:txBody>
      </p:sp>
      <p:sp>
        <p:nvSpPr>
          <p:cNvPr id="81" name="TextBox 81"/>
          <p:cNvSpPr txBox="1"/>
          <p:nvPr/>
        </p:nvSpPr>
        <p:spPr>
          <a:xfrm>
            <a:off x="5425697" y="5298186"/>
            <a:ext cx="1062123" cy="213712"/>
          </a:xfrm>
          <a:prstGeom prst="rect">
            <a:avLst/>
          </a:prstGeom>
        </p:spPr>
        <p:txBody>
          <a:bodyPr lIns="0" tIns="0" rIns="0" bIns="0" rtlCol="0" anchor="t">
            <a:spAutoFit/>
          </a:bodyPr>
          <a:lstStyle/>
          <a:p>
            <a:pPr algn="ctr">
              <a:lnSpc>
                <a:spcPts val="1683"/>
              </a:lnSpc>
            </a:pPr>
            <a:r>
              <a:rPr lang="en-US" sz="1202" b="1">
                <a:solidFill>
                  <a:srgbClr val="E33745"/>
                </a:solidFill>
                <a:latin typeface="Calibri (MS) Bold"/>
                <a:ea typeface="Calibri (MS) Bold"/>
                <a:cs typeface="Calibri (MS) Bold"/>
                <a:sym typeface="Calibri (MS) Bold"/>
              </a:rPr>
              <a:t>After Reviewing </a:t>
            </a:r>
          </a:p>
        </p:txBody>
      </p:sp>
      <p:sp>
        <p:nvSpPr>
          <p:cNvPr id="82" name="TextBox 82"/>
          <p:cNvSpPr txBox="1"/>
          <p:nvPr/>
        </p:nvSpPr>
        <p:spPr>
          <a:xfrm>
            <a:off x="11530584" y="4141822"/>
            <a:ext cx="167811" cy="201854"/>
          </a:xfrm>
          <a:prstGeom prst="rect">
            <a:avLst/>
          </a:prstGeom>
        </p:spPr>
        <p:txBody>
          <a:bodyPr lIns="0" tIns="0" rIns="0" bIns="0" rtlCol="0" anchor="t">
            <a:spAutoFit/>
          </a:bodyPr>
          <a:lstStyle/>
          <a:p>
            <a:pPr algn="l">
              <a:lnSpc>
                <a:spcPts val="1478"/>
              </a:lnSpc>
            </a:pPr>
            <a:r>
              <a:rPr lang="en-US" sz="1056" spc="2">
                <a:solidFill>
                  <a:srgbClr val="000000"/>
                </a:solidFill>
                <a:latin typeface="Calibri (MS)"/>
                <a:ea typeface="Calibri (MS)"/>
                <a:cs typeface="Calibri (MS)"/>
                <a:sym typeface="Calibri (MS)"/>
              </a:rPr>
              <a:t>NA</a:t>
            </a:r>
          </a:p>
        </p:txBody>
      </p:sp>
      <p:sp>
        <p:nvSpPr>
          <p:cNvPr id="83" name="TextBox 83"/>
          <p:cNvSpPr txBox="1"/>
          <p:nvPr/>
        </p:nvSpPr>
        <p:spPr>
          <a:xfrm>
            <a:off x="11530584" y="4992595"/>
            <a:ext cx="167811" cy="201854"/>
          </a:xfrm>
          <a:prstGeom prst="rect">
            <a:avLst/>
          </a:prstGeom>
        </p:spPr>
        <p:txBody>
          <a:bodyPr lIns="0" tIns="0" rIns="0" bIns="0" rtlCol="0" anchor="t">
            <a:spAutoFit/>
          </a:bodyPr>
          <a:lstStyle/>
          <a:p>
            <a:pPr algn="l">
              <a:lnSpc>
                <a:spcPts val="1478"/>
              </a:lnSpc>
            </a:pPr>
            <a:r>
              <a:rPr lang="en-US" sz="1056" spc="2">
                <a:solidFill>
                  <a:srgbClr val="000000"/>
                </a:solidFill>
                <a:latin typeface="Calibri (MS)"/>
                <a:ea typeface="Calibri (MS)"/>
                <a:cs typeface="Calibri (MS)"/>
                <a:sym typeface="Calibri (MS)"/>
              </a:rPr>
              <a:t>NA</a:t>
            </a:r>
          </a:p>
        </p:txBody>
      </p:sp>
      <p:sp>
        <p:nvSpPr>
          <p:cNvPr id="84" name="TextBox 84"/>
          <p:cNvSpPr txBox="1"/>
          <p:nvPr/>
        </p:nvSpPr>
        <p:spPr>
          <a:xfrm>
            <a:off x="470002" y="239773"/>
            <a:ext cx="4379281" cy="436245"/>
          </a:xfrm>
          <a:prstGeom prst="rect">
            <a:avLst/>
          </a:prstGeom>
        </p:spPr>
        <p:txBody>
          <a:bodyPr lIns="0" tIns="0" rIns="0" bIns="0" rtlCol="0" anchor="t">
            <a:spAutoFit/>
          </a:bodyPr>
          <a:lstStyle/>
          <a:p>
            <a:pPr algn="l">
              <a:lnSpc>
                <a:spcPts val="3359"/>
              </a:lnSpc>
            </a:pPr>
            <a:r>
              <a:rPr lang="en-US" sz="2400" b="1">
                <a:solidFill>
                  <a:srgbClr val="FFFFFF"/>
                </a:solidFill>
                <a:latin typeface="Calibri (MS) Bold"/>
                <a:ea typeface="Calibri (MS) Bold"/>
                <a:cs typeface="Calibri (MS) Bold"/>
                <a:sym typeface="Calibri (MS) Bold"/>
              </a:rPr>
              <a:t>REVIEWS AND RATINGS FEATURES</a:t>
            </a:r>
          </a:p>
        </p:txBody>
      </p:sp>
      <p:sp>
        <p:nvSpPr>
          <p:cNvPr id="85" name="TextBox 85"/>
          <p:cNvSpPr txBox="1"/>
          <p:nvPr/>
        </p:nvSpPr>
        <p:spPr>
          <a:xfrm>
            <a:off x="1700146" y="604809"/>
            <a:ext cx="1801168" cy="309296"/>
          </a:xfrm>
          <a:prstGeom prst="rect">
            <a:avLst/>
          </a:prstGeom>
        </p:spPr>
        <p:txBody>
          <a:bodyPr lIns="0" tIns="0" rIns="0" bIns="0" rtlCol="0" anchor="t">
            <a:spAutoFit/>
          </a:bodyPr>
          <a:lstStyle/>
          <a:p>
            <a:pPr algn="l">
              <a:lnSpc>
                <a:spcPts val="2234"/>
              </a:lnSpc>
            </a:pPr>
            <a:r>
              <a:rPr lang="en-US" sz="1596" b="1">
                <a:solidFill>
                  <a:srgbClr val="D9D9D9"/>
                </a:solidFill>
                <a:latin typeface="Calibri (MS) Bold"/>
                <a:ea typeface="Calibri (MS) Bold"/>
                <a:cs typeface="Calibri (MS) Bold"/>
                <a:sym typeface="Calibri (MS) Bold"/>
              </a:rPr>
              <a:t>Competitor Research</a:t>
            </a:r>
          </a:p>
        </p:txBody>
      </p:sp>
      <p:sp>
        <p:nvSpPr>
          <p:cNvPr id="86" name="TextBox 86"/>
          <p:cNvSpPr txBox="1"/>
          <p:nvPr/>
        </p:nvSpPr>
        <p:spPr>
          <a:xfrm>
            <a:off x="8438645" y="127340"/>
            <a:ext cx="1025223" cy="262204"/>
          </a:xfrm>
          <a:prstGeom prst="rect">
            <a:avLst/>
          </a:prstGeom>
        </p:spPr>
        <p:txBody>
          <a:bodyPr lIns="0" tIns="0" rIns="0" bIns="0" rtlCol="0" anchor="t">
            <a:spAutoFit/>
          </a:bodyPr>
          <a:lstStyle/>
          <a:p>
            <a:pPr algn="l">
              <a:lnSpc>
                <a:spcPts val="1965"/>
              </a:lnSpc>
            </a:pPr>
            <a:r>
              <a:rPr lang="en-US" sz="1403" b="1" i="1">
                <a:solidFill>
                  <a:srgbClr val="FFFFFF"/>
                </a:solidFill>
                <a:latin typeface="Calibri (MS) Bold Italics"/>
                <a:ea typeface="Calibri (MS) Bold Italics"/>
                <a:cs typeface="Calibri (MS) Bold Italics"/>
                <a:sym typeface="Calibri (MS) Bold Italics"/>
              </a:rPr>
              <a:t>Food Delivery</a:t>
            </a:r>
          </a:p>
        </p:txBody>
      </p:sp>
      <p:sp>
        <p:nvSpPr>
          <p:cNvPr id="87" name="TextBox 87"/>
          <p:cNvSpPr txBox="1"/>
          <p:nvPr/>
        </p:nvSpPr>
        <p:spPr>
          <a:xfrm>
            <a:off x="10128247" y="121625"/>
            <a:ext cx="920991" cy="262204"/>
          </a:xfrm>
          <a:prstGeom prst="rect">
            <a:avLst/>
          </a:prstGeom>
        </p:spPr>
        <p:txBody>
          <a:bodyPr lIns="0" tIns="0" rIns="0" bIns="0" rtlCol="0" anchor="t">
            <a:spAutoFit/>
          </a:bodyPr>
          <a:lstStyle/>
          <a:p>
            <a:pPr algn="l">
              <a:lnSpc>
                <a:spcPts val="1965"/>
              </a:lnSpc>
            </a:pPr>
            <a:r>
              <a:rPr lang="en-US" sz="1403" b="1" i="1">
                <a:solidFill>
                  <a:srgbClr val="FFFFFF"/>
                </a:solidFill>
                <a:latin typeface="Calibri (MS) Bold Italics"/>
                <a:ea typeface="Calibri (MS) Bold Italics"/>
                <a:cs typeface="Calibri (MS) Bold Italics"/>
                <a:sym typeface="Calibri (MS) Bold Italics"/>
              </a:rPr>
              <a:t>E-commerce</a:t>
            </a:r>
          </a:p>
        </p:txBody>
      </p:sp>
      <p:sp>
        <p:nvSpPr>
          <p:cNvPr id="88" name="TextBox 88"/>
          <p:cNvSpPr txBox="1"/>
          <p:nvPr/>
        </p:nvSpPr>
        <p:spPr>
          <a:xfrm>
            <a:off x="11297412" y="127340"/>
            <a:ext cx="726767" cy="262204"/>
          </a:xfrm>
          <a:prstGeom prst="rect">
            <a:avLst/>
          </a:prstGeom>
        </p:spPr>
        <p:txBody>
          <a:bodyPr lIns="0" tIns="0" rIns="0" bIns="0" rtlCol="0" anchor="t">
            <a:spAutoFit/>
          </a:bodyPr>
          <a:lstStyle/>
          <a:p>
            <a:pPr algn="l">
              <a:lnSpc>
                <a:spcPts val="1965"/>
              </a:lnSpc>
            </a:pPr>
            <a:r>
              <a:rPr lang="en-US" sz="1403" b="1" i="1" spc="1">
                <a:solidFill>
                  <a:srgbClr val="FFFFFF"/>
                </a:solidFill>
                <a:latin typeface="Calibri (MS) Bold Italics"/>
                <a:ea typeface="Calibri (MS) Bold Italics"/>
                <a:cs typeface="Calibri (MS) Bold Italics"/>
                <a:sym typeface="Calibri (MS) Bold Italics"/>
              </a:rPr>
              <a:t>Discovery</a:t>
            </a:r>
          </a:p>
        </p:txBody>
      </p:sp>
      <p:sp>
        <p:nvSpPr>
          <p:cNvPr id="89" name="TextBox 89"/>
          <p:cNvSpPr txBox="1"/>
          <p:nvPr/>
        </p:nvSpPr>
        <p:spPr>
          <a:xfrm>
            <a:off x="5283451" y="628812"/>
            <a:ext cx="2283809" cy="326441"/>
          </a:xfrm>
          <a:prstGeom prst="rect">
            <a:avLst/>
          </a:prstGeom>
        </p:spPr>
        <p:txBody>
          <a:bodyPr lIns="0" tIns="0" rIns="0" bIns="0" rtlCol="0" anchor="t">
            <a:spAutoFit/>
          </a:bodyPr>
          <a:lstStyle/>
          <a:p>
            <a:pPr algn="l">
              <a:lnSpc>
                <a:spcPts val="1200"/>
              </a:lnSpc>
            </a:pPr>
            <a:r>
              <a:rPr lang="en-US" sz="996" b="1" i="1" spc="0">
                <a:solidFill>
                  <a:srgbClr val="000000"/>
                </a:solidFill>
                <a:latin typeface="Calibri (MS) Bold Italics"/>
                <a:ea typeface="Calibri (MS) Bold Italics"/>
                <a:cs typeface="Calibri (MS) Bold Italics"/>
                <a:sym typeface="Calibri (MS) Bold Italics"/>
              </a:rPr>
              <a:t>Common Features such as Star Rating and Adding Pictures are not added to this list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559308" y="3154680"/>
            <a:ext cx="557784" cy="556260"/>
          </a:xfrm>
          <a:custGeom>
            <a:avLst/>
            <a:gdLst/>
            <a:ahLst/>
            <a:cxnLst/>
            <a:rect l="l" t="t" r="r" b="b"/>
            <a:pathLst>
              <a:path w="557784" h="556260">
                <a:moveTo>
                  <a:pt x="0" y="0"/>
                </a:moveTo>
                <a:lnTo>
                  <a:pt x="557784" y="0"/>
                </a:lnTo>
                <a:lnTo>
                  <a:pt x="557784" y="556260"/>
                </a:lnTo>
                <a:lnTo>
                  <a:pt x="0" y="556260"/>
                </a:lnTo>
                <a:lnTo>
                  <a:pt x="0" y="0"/>
                </a:lnTo>
                <a:close/>
              </a:path>
            </a:pathLst>
          </a:custGeom>
          <a:blipFill>
            <a:blip r:embed="rId2"/>
            <a:stretch>
              <a:fillRect/>
            </a:stretch>
          </a:blipFill>
        </p:spPr>
      </p:sp>
      <p:sp>
        <p:nvSpPr>
          <p:cNvPr id="5" name="Freeform 5"/>
          <p:cNvSpPr/>
          <p:nvPr/>
        </p:nvSpPr>
        <p:spPr>
          <a:xfrm>
            <a:off x="480060" y="5407152"/>
            <a:ext cx="698002" cy="696497"/>
          </a:xfrm>
          <a:custGeom>
            <a:avLst/>
            <a:gdLst/>
            <a:ahLst/>
            <a:cxnLst/>
            <a:rect l="l" t="t" r="r" b="b"/>
            <a:pathLst>
              <a:path w="698002" h="696497">
                <a:moveTo>
                  <a:pt x="0" y="0"/>
                </a:moveTo>
                <a:lnTo>
                  <a:pt x="698002" y="0"/>
                </a:lnTo>
                <a:lnTo>
                  <a:pt x="698002" y="696497"/>
                </a:lnTo>
                <a:lnTo>
                  <a:pt x="0" y="696497"/>
                </a:lnTo>
                <a:lnTo>
                  <a:pt x="0" y="0"/>
                </a:lnTo>
                <a:close/>
              </a:path>
            </a:pathLst>
          </a:custGeom>
          <a:blipFill>
            <a:blip r:embed="rId3"/>
            <a:stretch>
              <a:fillRect/>
            </a:stretch>
          </a:blipFill>
        </p:spPr>
      </p:sp>
      <p:grpSp>
        <p:nvGrpSpPr>
          <p:cNvPr id="6" name="Group 6"/>
          <p:cNvGrpSpPr>
            <a:grpSpLocks noChangeAspect="1"/>
          </p:cNvGrpSpPr>
          <p:nvPr/>
        </p:nvGrpSpPr>
        <p:grpSpPr>
          <a:xfrm>
            <a:off x="551688" y="5478780"/>
            <a:ext cx="559308" cy="557784"/>
            <a:chOff x="0" y="0"/>
            <a:chExt cx="745744" cy="743712"/>
          </a:xfrm>
        </p:grpSpPr>
        <p:sp>
          <p:nvSpPr>
            <p:cNvPr id="7" name="Freeform 7"/>
            <p:cNvSpPr/>
            <p:nvPr/>
          </p:nvSpPr>
          <p:spPr>
            <a:xfrm>
              <a:off x="0" y="0"/>
              <a:ext cx="745744" cy="743712"/>
            </a:xfrm>
            <a:custGeom>
              <a:avLst/>
              <a:gdLst/>
              <a:ahLst/>
              <a:cxnLst/>
              <a:rect l="l" t="t" r="r" b="b"/>
              <a:pathLst>
                <a:path w="745744" h="743712">
                  <a:moveTo>
                    <a:pt x="372872" y="0"/>
                  </a:moveTo>
                  <a:cubicBezTo>
                    <a:pt x="167005" y="0"/>
                    <a:pt x="0" y="166497"/>
                    <a:pt x="0" y="371856"/>
                  </a:cubicBezTo>
                  <a:cubicBezTo>
                    <a:pt x="0" y="577215"/>
                    <a:pt x="167005" y="743712"/>
                    <a:pt x="372872" y="743712"/>
                  </a:cubicBezTo>
                  <a:cubicBezTo>
                    <a:pt x="578739" y="743712"/>
                    <a:pt x="745617" y="577342"/>
                    <a:pt x="745744" y="372110"/>
                  </a:cubicBezTo>
                  <a:lnTo>
                    <a:pt x="745744" y="372110"/>
                  </a:lnTo>
                  <a:lnTo>
                    <a:pt x="745744" y="371856"/>
                  </a:lnTo>
                  <a:lnTo>
                    <a:pt x="745744" y="371856"/>
                  </a:lnTo>
                  <a:cubicBezTo>
                    <a:pt x="745744" y="166497"/>
                    <a:pt x="578739" y="0"/>
                    <a:pt x="372872" y="0"/>
                  </a:cubicBezTo>
                  <a:close/>
                </a:path>
              </a:pathLst>
            </a:custGeom>
            <a:blipFill>
              <a:blip r:embed="rId4"/>
              <a:stretch>
                <a:fillRect/>
              </a:stretch>
            </a:blipFill>
          </p:spPr>
        </p:sp>
      </p:grpSp>
      <p:sp>
        <p:nvSpPr>
          <p:cNvPr id="8" name="Freeform 8"/>
          <p:cNvSpPr/>
          <p:nvPr/>
        </p:nvSpPr>
        <p:spPr>
          <a:xfrm>
            <a:off x="504444" y="4184904"/>
            <a:ext cx="667512" cy="667512"/>
          </a:xfrm>
          <a:custGeom>
            <a:avLst/>
            <a:gdLst/>
            <a:ahLst/>
            <a:cxnLst/>
            <a:rect l="l" t="t" r="r" b="b"/>
            <a:pathLst>
              <a:path w="667512" h="667512">
                <a:moveTo>
                  <a:pt x="0" y="0"/>
                </a:moveTo>
                <a:lnTo>
                  <a:pt x="667512" y="0"/>
                </a:lnTo>
                <a:lnTo>
                  <a:pt x="667512" y="667512"/>
                </a:lnTo>
                <a:lnTo>
                  <a:pt x="0" y="667512"/>
                </a:lnTo>
                <a:lnTo>
                  <a:pt x="0" y="0"/>
                </a:lnTo>
                <a:close/>
              </a:path>
            </a:pathLst>
          </a:custGeom>
          <a:blipFill>
            <a:blip r:embed="rId5"/>
            <a:stretch>
              <a:fillRect/>
            </a:stretch>
          </a:blipFill>
        </p:spPr>
      </p:sp>
      <p:sp>
        <p:nvSpPr>
          <p:cNvPr id="9" name="Freeform 9"/>
          <p:cNvSpPr/>
          <p:nvPr/>
        </p:nvSpPr>
        <p:spPr>
          <a:xfrm>
            <a:off x="630936" y="4507992"/>
            <a:ext cx="443484" cy="441960"/>
          </a:xfrm>
          <a:custGeom>
            <a:avLst/>
            <a:gdLst/>
            <a:ahLst/>
            <a:cxnLst/>
            <a:rect l="l" t="t" r="r" b="b"/>
            <a:pathLst>
              <a:path w="443484" h="441960">
                <a:moveTo>
                  <a:pt x="0" y="0"/>
                </a:moveTo>
                <a:lnTo>
                  <a:pt x="443484" y="0"/>
                </a:lnTo>
                <a:lnTo>
                  <a:pt x="443484" y="441960"/>
                </a:lnTo>
                <a:lnTo>
                  <a:pt x="0" y="441960"/>
                </a:lnTo>
                <a:lnTo>
                  <a:pt x="0" y="0"/>
                </a:lnTo>
                <a:close/>
              </a:path>
            </a:pathLst>
          </a:custGeom>
          <a:blipFill>
            <a:blip r:embed="rId6"/>
            <a:stretch>
              <a:fillRect/>
            </a:stretch>
          </a:blipFill>
        </p:spPr>
      </p:sp>
      <p:sp>
        <p:nvSpPr>
          <p:cNvPr id="10" name="Freeform 10"/>
          <p:cNvSpPr/>
          <p:nvPr/>
        </p:nvSpPr>
        <p:spPr>
          <a:xfrm>
            <a:off x="332232" y="3718522"/>
            <a:ext cx="1089670" cy="475526"/>
          </a:xfrm>
          <a:custGeom>
            <a:avLst/>
            <a:gdLst/>
            <a:ahLst/>
            <a:cxnLst/>
            <a:rect l="l" t="t" r="r" b="b"/>
            <a:pathLst>
              <a:path w="1089670" h="475526">
                <a:moveTo>
                  <a:pt x="0" y="0"/>
                </a:moveTo>
                <a:lnTo>
                  <a:pt x="1089670" y="0"/>
                </a:lnTo>
                <a:lnTo>
                  <a:pt x="1089670" y="475526"/>
                </a:lnTo>
                <a:lnTo>
                  <a:pt x="0" y="475526"/>
                </a:lnTo>
                <a:lnTo>
                  <a:pt x="0" y="0"/>
                </a:lnTo>
                <a:close/>
              </a:path>
            </a:pathLst>
          </a:custGeom>
          <a:blipFill>
            <a:blip r:embed="rId7"/>
            <a:stretch>
              <a:fillRect/>
            </a:stretch>
          </a:blipFill>
        </p:spPr>
      </p:sp>
      <p:sp>
        <p:nvSpPr>
          <p:cNvPr id="11" name="Freeform 11"/>
          <p:cNvSpPr/>
          <p:nvPr/>
        </p:nvSpPr>
        <p:spPr>
          <a:xfrm>
            <a:off x="277368" y="4872190"/>
            <a:ext cx="1199398" cy="475526"/>
          </a:xfrm>
          <a:custGeom>
            <a:avLst/>
            <a:gdLst/>
            <a:ahLst/>
            <a:cxnLst/>
            <a:rect l="l" t="t" r="r" b="b"/>
            <a:pathLst>
              <a:path w="1199398" h="475526">
                <a:moveTo>
                  <a:pt x="0" y="0"/>
                </a:moveTo>
                <a:lnTo>
                  <a:pt x="1199398" y="0"/>
                </a:lnTo>
                <a:lnTo>
                  <a:pt x="1199398" y="475526"/>
                </a:lnTo>
                <a:lnTo>
                  <a:pt x="0" y="475526"/>
                </a:lnTo>
                <a:lnTo>
                  <a:pt x="0" y="0"/>
                </a:lnTo>
                <a:close/>
              </a:path>
            </a:pathLst>
          </a:custGeom>
          <a:blipFill>
            <a:blip r:embed="rId8"/>
            <a:stretch>
              <a:fillRect/>
            </a:stretch>
          </a:blipFill>
        </p:spPr>
      </p:sp>
      <p:sp>
        <p:nvSpPr>
          <p:cNvPr id="12" name="Freeform 12"/>
          <p:cNvSpPr/>
          <p:nvPr/>
        </p:nvSpPr>
        <p:spPr>
          <a:xfrm>
            <a:off x="382524" y="6041136"/>
            <a:ext cx="946404" cy="475526"/>
          </a:xfrm>
          <a:custGeom>
            <a:avLst/>
            <a:gdLst/>
            <a:ahLst/>
            <a:cxnLst/>
            <a:rect l="l" t="t" r="r" b="b"/>
            <a:pathLst>
              <a:path w="946404" h="475526">
                <a:moveTo>
                  <a:pt x="0" y="0"/>
                </a:moveTo>
                <a:lnTo>
                  <a:pt x="946404" y="0"/>
                </a:lnTo>
                <a:lnTo>
                  <a:pt x="946404" y="475526"/>
                </a:lnTo>
                <a:lnTo>
                  <a:pt x="0" y="475526"/>
                </a:lnTo>
                <a:lnTo>
                  <a:pt x="0" y="0"/>
                </a:lnTo>
                <a:close/>
              </a:path>
            </a:pathLst>
          </a:custGeom>
          <a:blipFill>
            <a:blip r:embed="rId9"/>
            <a:stretch>
              <a:fillRect/>
            </a:stretch>
          </a:blipFill>
        </p:spPr>
      </p:sp>
      <p:sp>
        <p:nvSpPr>
          <p:cNvPr id="14" name="Freeform 14"/>
          <p:cNvSpPr/>
          <p:nvPr/>
        </p:nvSpPr>
        <p:spPr>
          <a:xfrm>
            <a:off x="7729471" y="5824814"/>
            <a:ext cx="281988" cy="304800"/>
          </a:xfrm>
          <a:custGeom>
            <a:avLst/>
            <a:gdLst/>
            <a:ahLst/>
            <a:cxnLst/>
            <a:rect l="l" t="t" r="r" b="b"/>
            <a:pathLst>
              <a:path w="281988" h="304800">
                <a:moveTo>
                  <a:pt x="0" y="0"/>
                </a:moveTo>
                <a:lnTo>
                  <a:pt x="281987" y="0"/>
                </a:lnTo>
                <a:lnTo>
                  <a:pt x="281987" y="304800"/>
                </a:lnTo>
                <a:lnTo>
                  <a:pt x="0" y="30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1587751" y="2477138"/>
            <a:ext cx="2668886" cy="301365"/>
          </a:xfrm>
          <a:prstGeom prst="rect">
            <a:avLst/>
          </a:prstGeom>
        </p:spPr>
        <p:txBody>
          <a:bodyPr lIns="0" tIns="0" rIns="0" bIns="0" rtlCol="0" anchor="t">
            <a:spAutoFit/>
          </a:bodyPr>
          <a:lstStyle/>
          <a:p>
            <a:pPr algn="l">
              <a:lnSpc>
                <a:spcPts val="2520"/>
              </a:lnSpc>
            </a:pPr>
            <a:r>
              <a:rPr lang="en-US" sz="1800" b="1" dirty="0">
                <a:latin typeface="Calibri (MS) Bold"/>
                <a:ea typeface="Calibri (MS) Bold"/>
                <a:cs typeface="Calibri (MS) Bold"/>
                <a:sym typeface="Calibri (MS) Bold"/>
              </a:rPr>
              <a:t>HOW DOES REVIEWS HELP?</a:t>
            </a:r>
          </a:p>
        </p:txBody>
      </p:sp>
      <p:sp>
        <p:nvSpPr>
          <p:cNvPr id="16" name="TextBox 16"/>
          <p:cNvSpPr txBox="1"/>
          <p:nvPr/>
        </p:nvSpPr>
        <p:spPr>
          <a:xfrm>
            <a:off x="1064971" y="129664"/>
            <a:ext cx="3735648" cy="301365"/>
          </a:xfrm>
          <a:prstGeom prst="rect">
            <a:avLst/>
          </a:prstGeom>
        </p:spPr>
        <p:txBody>
          <a:bodyPr lIns="0" tIns="0" rIns="0" bIns="0" rtlCol="0" anchor="t">
            <a:spAutoFit/>
          </a:bodyPr>
          <a:lstStyle/>
          <a:p>
            <a:pPr algn="l">
              <a:lnSpc>
                <a:spcPts val="2520"/>
              </a:lnSpc>
            </a:pPr>
            <a:r>
              <a:rPr lang="en-US" sz="1800" b="1" dirty="0">
                <a:latin typeface="Calibri (MS) Bold"/>
                <a:ea typeface="Calibri (MS) Bold"/>
                <a:cs typeface="Calibri (MS) Bold"/>
                <a:sym typeface="Calibri (MS) Bold"/>
              </a:rPr>
              <a:t>WHY REVIEWS MATTER FOR ZOMATO?</a:t>
            </a:r>
          </a:p>
        </p:txBody>
      </p:sp>
      <p:sp>
        <p:nvSpPr>
          <p:cNvPr id="17" name="TextBox 17"/>
          <p:cNvSpPr txBox="1"/>
          <p:nvPr/>
        </p:nvSpPr>
        <p:spPr>
          <a:xfrm>
            <a:off x="6607807" y="134493"/>
            <a:ext cx="4879591" cy="301365"/>
          </a:xfrm>
          <a:prstGeom prst="rect">
            <a:avLst/>
          </a:prstGeom>
        </p:spPr>
        <p:txBody>
          <a:bodyPr lIns="0" tIns="0" rIns="0" bIns="0" rtlCol="0" anchor="t">
            <a:spAutoFit/>
          </a:bodyPr>
          <a:lstStyle/>
          <a:p>
            <a:pPr algn="l">
              <a:lnSpc>
                <a:spcPts val="2520"/>
              </a:lnSpc>
            </a:pPr>
            <a:r>
              <a:rPr lang="en-US" sz="1800" b="1" dirty="0">
                <a:latin typeface="Calibri (MS) Bold"/>
                <a:ea typeface="Calibri (MS) Bold"/>
                <a:cs typeface="Calibri (MS) Bold"/>
                <a:sym typeface="Calibri (MS) Bold"/>
              </a:rPr>
              <a:t>WHAT PRODUCT OUTCOMES TO BE FOCUSED ON? </a:t>
            </a:r>
          </a:p>
        </p:txBody>
      </p:sp>
      <p:sp>
        <p:nvSpPr>
          <p:cNvPr id="18" name="TextBox 18"/>
          <p:cNvSpPr txBox="1"/>
          <p:nvPr/>
        </p:nvSpPr>
        <p:spPr>
          <a:xfrm>
            <a:off x="516026" y="6083770"/>
            <a:ext cx="643652" cy="239874"/>
          </a:xfrm>
          <a:prstGeom prst="rect">
            <a:avLst/>
          </a:prstGeom>
        </p:spPr>
        <p:txBody>
          <a:bodyPr lIns="0" tIns="0" rIns="0" bIns="0" rtlCol="0" anchor="t">
            <a:spAutoFit/>
          </a:bodyPr>
          <a:lstStyle/>
          <a:p>
            <a:pPr algn="l">
              <a:lnSpc>
                <a:spcPts val="1965"/>
              </a:lnSpc>
            </a:pPr>
            <a:r>
              <a:rPr lang="en-US" sz="1403" b="1" i="1" spc="1" dirty="0">
                <a:latin typeface="Calibri (MS) Bold Italics"/>
                <a:ea typeface="Calibri (MS) Bold Italics"/>
                <a:cs typeface="Calibri (MS) Bold Italics"/>
                <a:sym typeface="Calibri (MS) Bold Italics"/>
              </a:rPr>
              <a:t>Business</a:t>
            </a:r>
          </a:p>
        </p:txBody>
      </p:sp>
      <p:sp>
        <p:nvSpPr>
          <p:cNvPr id="19" name="TextBox 19"/>
          <p:cNvSpPr txBox="1"/>
          <p:nvPr/>
        </p:nvSpPr>
        <p:spPr>
          <a:xfrm>
            <a:off x="465430" y="3761194"/>
            <a:ext cx="789699" cy="239874"/>
          </a:xfrm>
          <a:prstGeom prst="rect">
            <a:avLst/>
          </a:prstGeom>
        </p:spPr>
        <p:txBody>
          <a:bodyPr lIns="0" tIns="0" rIns="0" bIns="0" rtlCol="0" anchor="t">
            <a:spAutoFit/>
          </a:bodyPr>
          <a:lstStyle/>
          <a:p>
            <a:pPr algn="l">
              <a:lnSpc>
                <a:spcPts val="1965"/>
              </a:lnSpc>
            </a:pPr>
            <a:r>
              <a:rPr lang="en-US" sz="1403" b="1" i="1" dirty="0">
                <a:latin typeface="Calibri (MS) Bold Italics"/>
                <a:ea typeface="Calibri (MS) Bold Italics"/>
                <a:cs typeface="Calibri (MS) Bold Italics"/>
                <a:sym typeface="Calibri (MS) Bold Italics"/>
              </a:rPr>
              <a:t>Customers</a:t>
            </a:r>
          </a:p>
        </p:txBody>
      </p:sp>
      <p:sp>
        <p:nvSpPr>
          <p:cNvPr id="20" name="TextBox 20"/>
          <p:cNvSpPr txBox="1"/>
          <p:nvPr/>
        </p:nvSpPr>
        <p:spPr>
          <a:xfrm>
            <a:off x="410566" y="4915748"/>
            <a:ext cx="901370" cy="239874"/>
          </a:xfrm>
          <a:prstGeom prst="rect">
            <a:avLst/>
          </a:prstGeom>
        </p:spPr>
        <p:txBody>
          <a:bodyPr lIns="0" tIns="0" rIns="0" bIns="0" rtlCol="0" anchor="t">
            <a:spAutoFit/>
          </a:bodyPr>
          <a:lstStyle/>
          <a:p>
            <a:pPr algn="l">
              <a:lnSpc>
                <a:spcPts val="1965"/>
              </a:lnSpc>
            </a:pPr>
            <a:r>
              <a:rPr lang="en-US" sz="1403" b="1" i="1" dirty="0">
                <a:latin typeface="Calibri (MS) Bold Italics"/>
                <a:ea typeface="Calibri (MS) Bold Italics"/>
                <a:cs typeface="Calibri (MS) Bold Italics"/>
                <a:sym typeface="Calibri (MS) Bold Italics"/>
              </a:rPr>
              <a:t>Restaurants</a:t>
            </a:r>
          </a:p>
        </p:txBody>
      </p:sp>
      <p:sp>
        <p:nvSpPr>
          <p:cNvPr id="21" name="TextBox 21"/>
          <p:cNvSpPr txBox="1"/>
          <p:nvPr/>
        </p:nvSpPr>
        <p:spPr>
          <a:xfrm>
            <a:off x="402336" y="1742151"/>
            <a:ext cx="4861131" cy="446989"/>
          </a:xfrm>
          <a:prstGeom prst="rect">
            <a:avLst/>
          </a:prstGeom>
        </p:spPr>
        <p:txBody>
          <a:bodyPr lIns="0" tIns="0" rIns="0" bIns="0" rtlCol="0" anchor="t">
            <a:spAutoFit/>
          </a:bodyPr>
          <a:lstStyle/>
          <a:p>
            <a:pPr algn="l">
              <a:lnSpc>
                <a:spcPts val="1680"/>
              </a:lnSpc>
            </a:pPr>
            <a:r>
              <a:rPr lang="en-US" sz="1403" b="1">
                <a:solidFill>
                  <a:srgbClr val="E33745"/>
                </a:solidFill>
                <a:latin typeface="Calibri (MS) Bold"/>
                <a:ea typeface="Calibri (MS) Bold"/>
                <a:cs typeface="Calibri (MS) Bold"/>
                <a:sym typeface="Calibri (MS) Bold"/>
              </a:rPr>
              <a:t>Customer generated ratings and reviews ensure restaurants that offer good quality food generate more business on the platform</a:t>
            </a:r>
          </a:p>
        </p:txBody>
      </p:sp>
      <p:sp>
        <p:nvSpPr>
          <p:cNvPr id="22" name="TextBox 22"/>
          <p:cNvSpPr txBox="1"/>
          <p:nvPr/>
        </p:nvSpPr>
        <p:spPr>
          <a:xfrm>
            <a:off x="1929641" y="3154518"/>
            <a:ext cx="2450573" cy="873709"/>
          </a:xfrm>
          <a:prstGeom prst="rect">
            <a:avLst/>
          </a:prstGeom>
        </p:spPr>
        <p:txBody>
          <a:bodyPr lIns="0" tIns="0" rIns="0" bIns="0" rtlCol="0" anchor="t">
            <a:spAutoFit/>
          </a:bodyPr>
          <a:lstStyle/>
          <a:p>
            <a:pPr algn="l">
              <a:lnSpc>
                <a:spcPts val="1680"/>
              </a:lnSpc>
            </a:pPr>
            <a:r>
              <a:rPr lang="en-US" sz="1403" b="1" dirty="0">
                <a:latin typeface="Calibri (MS) Bold"/>
                <a:ea typeface="Calibri (MS) Bold"/>
                <a:cs typeface="Calibri (MS) Bold"/>
                <a:sym typeface="Calibri (MS) Bold"/>
              </a:rPr>
              <a:t>Informed choices (quality, value) Discover hidden gems Avoid bad experiences Community &amp; trust</a:t>
            </a:r>
          </a:p>
          <a:p>
            <a:pPr algn="l">
              <a:lnSpc>
                <a:spcPts val="1680"/>
              </a:lnSpc>
            </a:pPr>
            <a:r>
              <a:rPr lang="en-US" sz="1403" b="1" dirty="0">
                <a:latin typeface="Calibri (MS) Bold"/>
                <a:ea typeface="Calibri (MS) Bold"/>
                <a:cs typeface="Calibri (MS) Bold"/>
                <a:sym typeface="Calibri (MS) Bold"/>
              </a:rPr>
              <a:t>Trust and Credibility</a:t>
            </a:r>
          </a:p>
        </p:txBody>
      </p:sp>
      <p:sp>
        <p:nvSpPr>
          <p:cNvPr id="23" name="TextBox 23"/>
          <p:cNvSpPr txBox="1"/>
          <p:nvPr/>
        </p:nvSpPr>
        <p:spPr>
          <a:xfrm>
            <a:off x="1938271" y="4065108"/>
            <a:ext cx="3579057" cy="2335730"/>
          </a:xfrm>
          <a:prstGeom prst="rect">
            <a:avLst/>
          </a:prstGeom>
        </p:spPr>
        <p:txBody>
          <a:bodyPr lIns="0" tIns="0" rIns="0" bIns="0" rtlCol="0" anchor="t">
            <a:spAutoFit/>
          </a:bodyPr>
          <a:lstStyle/>
          <a:p>
            <a:pPr algn="l">
              <a:lnSpc>
                <a:spcPts val="3509"/>
              </a:lnSpc>
            </a:pPr>
            <a:r>
              <a:rPr lang="en-US" sz="1403" b="1" dirty="0">
                <a:latin typeface="Calibri (MS) Bold"/>
                <a:ea typeface="Calibri (MS) Bold"/>
                <a:cs typeface="Calibri (MS) Bold"/>
                <a:sym typeface="Calibri (MS) Bold"/>
              </a:rPr>
              <a:t>Valuable customer feedback</a:t>
            </a:r>
          </a:p>
          <a:p>
            <a:pPr algn="l">
              <a:lnSpc>
                <a:spcPts val="701"/>
              </a:lnSpc>
            </a:pPr>
            <a:r>
              <a:rPr lang="en-US" sz="1403" b="1" dirty="0">
                <a:latin typeface="Calibri (MS) Bold"/>
                <a:ea typeface="Calibri (MS) Bold"/>
                <a:cs typeface="Calibri (MS) Bold"/>
                <a:sym typeface="Calibri (MS) Bold"/>
              </a:rPr>
              <a:t>Build reputation &amp; attract customers</a:t>
            </a:r>
          </a:p>
          <a:p>
            <a:pPr algn="l">
              <a:lnSpc>
                <a:spcPts val="2657"/>
              </a:lnSpc>
            </a:pPr>
            <a:r>
              <a:rPr lang="en-US" sz="1403" b="1" dirty="0">
                <a:latin typeface="Calibri (MS) Bold"/>
                <a:ea typeface="Calibri (MS) Bold"/>
                <a:cs typeface="Calibri (MS) Bold"/>
                <a:sym typeface="Calibri (MS) Bold"/>
              </a:rPr>
              <a:t>Identify strengths &amp; weaknesses</a:t>
            </a:r>
          </a:p>
          <a:p>
            <a:pPr algn="l">
              <a:lnSpc>
                <a:spcPts val="701"/>
              </a:lnSpc>
            </a:pPr>
            <a:r>
              <a:rPr lang="en-US" sz="1403" b="1" dirty="0">
                <a:latin typeface="Calibri (MS) Bold"/>
                <a:ea typeface="Calibri (MS) Bold"/>
                <a:cs typeface="Calibri (MS) Bold"/>
                <a:sym typeface="Calibri (MS) Bold"/>
              </a:rPr>
              <a:t>Direct communication</a:t>
            </a:r>
          </a:p>
          <a:p>
            <a:pPr algn="l">
              <a:lnSpc>
                <a:spcPts val="3509"/>
              </a:lnSpc>
            </a:pPr>
            <a:r>
              <a:rPr lang="en-US" sz="1403" b="1" dirty="0">
                <a:latin typeface="Calibri (MS) Bold"/>
                <a:ea typeface="Calibri (MS) Bold"/>
                <a:cs typeface="Calibri (MS) Bold"/>
                <a:sym typeface="Calibri (MS) Bold"/>
              </a:rPr>
              <a:t>Increased conversion rate -&gt; </a:t>
            </a:r>
            <a:r>
              <a:rPr lang="en-US" sz="1403" b="1" dirty="0">
                <a:solidFill>
                  <a:srgbClr val="E33745"/>
                </a:solidFill>
                <a:latin typeface="Calibri (MS) Bold"/>
                <a:ea typeface="Calibri (MS) Bold"/>
                <a:cs typeface="Calibri (MS) Bold"/>
                <a:sym typeface="Calibri (MS) Bold"/>
              </a:rPr>
              <a:t>Increased Revenue</a:t>
            </a:r>
          </a:p>
          <a:p>
            <a:pPr algn="l">
              <a:lnSpc>
                <a:spcPts val="701"/>
              </a:lnSpc>
            </a:pPr>
            <a:r>
              <a:rPr lang="en-US" sz="1403" b="1" dirty="0">
                <a:latin typeface="Calibri (MS) Bold"/>
                <a:ea typeface="Calibri (MS) Bold"/>
                <a:cs typeface="Calibri (MS) Bold"/>
                <a:sym typeface="Calibri (MS) Bold"/>
              </a:rPr>
              <a:t>Lesser Return Orders-&gt; </a:t>
            </a:r>
            <a:r>
              <a:rPr lang="en-US" sz="1403" b="1" dirty="0">
                <a:solidFill>
                  <a:srgbClr val="E33745"/>
                </a:solidFill>
                <a:latin typeface="Calibri (MS) Bold"/>
                <a:ea typeface="Calibri (MS) Bold"/>
                <a:cs typeface="Calibri (MS) Bold"/>
                <a:sym typeface="Calibri (MS) Bold"/>
              </a:rPr>
              <a:t>Cost Reduction</a:t>
            </a:r>
          </a:p>
          <a:p>
            <a:pPr algn="l">
              <a:lnSpc>
                <a:spcPts val="2657"/>
              </a:lnSpc>
            </a:pPr>
            <a:r>
              <a:rPr lang="en-US" sz="1403" b="1" dirty="0">
                <a:latin typeface="Calibri (MS) Bold"/>
                <a:ea typeface="Calibri (MS) Bold"/>
                <a:cs typeface="Calibri (MS) Bold"/>
                <a:sym typeface="Calibri (MS) Bold"/>
              </a:rPr>
              <a:t>Empowered Restaurant Partners</a:t>
            </a:r>
          </a:p>
          <a:p>
            <a:pPr algn="l">
              <a:lnSpc>
                <a:spcPts val="701"/>
              </a:lnSpc>
            </a:pPr>
            <a:r>
              <a:rPr lang="en-US" sz="1403" b="1" dirty="0">
                <a:latin typeface="Calibri (MS) Bold"/>
                <a:ea typeface="Calibri (MS) Bold"/>
                <a:cs typeface="Calibri (MS) Bold"/>
                <a:sym typeface="Calibri (MS) Bold"/>
              </a:rPr>
              <a:t>Financial Sustainability and Profitability</a:t>
            </a:r>
          </a:p>
          <a:p>
            <a:pPr algn="l">
              <a:lnSpc>
                <a:spcPts val="2657"/>
              </a:lnSpc>
            </a:pPr>
            <a:r>
              <a:rPr lang="en-US" sz="1403" b="1" dirty="0">
                <a:latin typeface="Calibri (MS) Bold"/>
                <a:ea typeface="Calibri (MS) Bold"/>
                <a:cs typeface="Calibri (MS) Bold"/>
                <a:sym typeface="Calibri (MS) Bold"/>
              </a:rPr>
              <a:t>Customer </a:t>
            </a:r>
            <a:r>
              <a:rPr lang="en-US" sz="1403" b="1" dirty="0" err="1">
                <a:latin typeface="Calibri (MS) Bold"/>
                <a:ea typeface="Calibri (MS) Bold"/>
                <a:cs typeface="Calibri (MS) Bold"/>
                <a:sym typeface="Calibri (MS) Bold"/>
              </a:rPr>
              <a:t>Retension</a:t>
            </a:r>
            <a:endParaRPr lang="en-US" sz="1403" b="1" dirty="0">
              <a:latin typeface="Calibri (MS) Bold"/>
              <a:ea typeface="Calibri (MS) Bold"/>
              <a:cs typeface="Calibri (MS) Bold"/>
              <a:sym typeface="Calibri (MS) Bold"/>
            </a:endParaRPr>
          </a:p>
        </p:txBody>
      </p:sp>
      <p:sp>
        <p:nvSpPr>
          <p:cNvPr id="24" name="TextBox 24"/>
          <p:cNvSpPr txBox="1"/>
          <p:nvPr/>
        </p:nvSpPr>
        <p:spPr>
          <a:xfrm>
            <a:off x="402336" y="735930"/>
            <a:ext cx="5065833" cy="858184"/>
          </a:xfrm>
          <a:prstGeom prst="rect">
            <a:avLst/>
          </a:prstGeom>
        </p:spPr>
        <p:txBody>
          <a:bodyPr lIns="0" tIns="0" rIns="0" bIns="0" rtlCol="0" anchor="t">
            <a:spAutoFit/>
          </a:bodyPr>
          <a:lstStyle/>
          <a:p>
            <a:pPr algn="l">
              <a:lnSpc>
                <a:spcPts val="1680"/>
              </a:lnSpc>
            </a:pPr>
            <a:r>
              <a:rPr lang="en-US" sz="1403" dirty="0">
                <a:solidFill>
                  <a:srgbClr val="000000"/>
                </a:solidFill>
                <a:latin typeface="Calibri (MS)"/>
                <a:ea typeface="Calibri (MS)"/>
                <a:cs typeface="Calibri (MS)"/>
                <a:sym typeface="Calibri (MS)"/>
              </a:rPr>
              <a:t>Zomato aims to achieve its mission by </a:t>
            </a:r>
            <a:r>
              <a:rPr lang="en-US" sz="1403" b="1" dirty="0">
                <a:solidFill>
                  <a:srgbClr val="000000"/>
                </a:solidFill>
                <a:latin typeface="Calibri (MS)"/>
                <a:ea typeface="Calibri (MS)"/>
                <a:cs typeface="Calibri (MS)"/>
                <a:sym typeface="Calibri (MS)"/>
              </a:rPr>
              <a:t>“Building a sustainable ecosystem by improving food safety and quality with enhanced customer experience”</a:t>
            </a:r>
            <a:endParaRPr lang="en-US" sz="1403" dirty="0">
              <a:solidFill>
                <a:srgbClr val="000000"/>
              </a:solidFill>
              <a:latin typeface="Calibri (MS)"/>
              <a:ea typeface="Calibri (MS)"/>
              <a:cs typeface="Calibri (MS)"/>
              <a:sym typeface="Calibri (MS)"/>
            </a:endParaRPr>
          </a:p>
          <a:p>
            <a:pPr algn="l">
              <a:lnSpc>
                <a:spcPts val="1679"/>
              </a:lnSpc>
            </a:pPr>
            <a:r>
              <a:rPr lang="en-US" sz="1200" dirty="0">
                <a:solidFill>
                  <a:srgbClr val="000000"/>
                </a:solidFill>
                <a:latin typeface="Calibri (MS)"/>
                <a:ea typeface="Calibri (MS)"/>
                <a:cs typeface="Calibri (MS)"/>
                <a:sym typeface="Calibri (MS)"/>
              </a:rPr>
              <a:t>As per Zomato Annual Reports </a:t>
            </a:r>
          </a:p>
        </p:txBody>
      </p:sp>
      <p:sp>
        <p:nvSpPr>
          <p:cNvPr id="25" name="TextBox 25"/>
          <p:cNvSpPr txBox="1"/>
          <p:nvPr/>
        </p:nvSpPr>
        <p:spPr>
          <a:xfrm>
            <a:off x="8103994" y="5833834"/>
            <a:ext cx="1899856" cy="239874"/>
          </a:xfrm>
          <a:prstGeom prst="rect">
            <a:avLst/>
          </a:prstGeom>
        </p:spPr>
        <p:txBody>
          <a:bodyPr lIns="0" tIns="0" rIns="0" bIns="0" rtlCol="0" anchor="t">
            <a:spAutoFit/>
          </a:bodyPr>
          <a:lstStyle/>
          <a:p>
            <a:pPr algn="l">
              <a:lnSpc>
                <a:spcPts val="1965"/>
              </a:lnSpc>
            </a:pPr>
            <a:r>
              <a:rPr lang="en-US" sz="1403" b="1" dirty="0">
                <a:latin typeface="Calibri (MS) Bold"/>
                <a:ea typeface="Calibri (MS) Bold"/>
                <a:cs typeface="Calibri (MS) Bold"/>
                <a:sym typeface="Calibri (MS) Bold"/>
              </a:rPr>
              <a:t>Target Product Outcomes</a:t>
            </a:r>
          </a:p>
        </p:txBody>
      </p:sp>
      <p:sp>
        <p:nvSpPr>
          <p:cNvPr id="26" name="TextBox 26"/>
          <p:cNvSpPr txBox="1"/>
          <p:nvPr/>
        </p:nvSpPr>
        <p:spPr>
          <a:xfrm>
            <a:off x="1815341" y="3162900"/>
            <a:ext cx="63656" cy="863250"/>
          </a:xfrm>
          <a:prstGeom prst="rect">
            <a:avLst/>
          </a:prstGeom>
        </p:spPr>
        <p:txBody>
          <a:bodyPr lIns="0" tIns="0" rIns="0" bIns="0" rtlCol="0" anchor="t">
            <a:spAutoFit/>
          </a:bodyPr>
          <a:lstStyle/>
          <a:p>
            <a:pPr algn="just">
              <a:lnSpc>
                <a:spcPts val="1680"/>
              </a:lnSpc>
            </a:pPr>
            <a:r>
              <a:rPr lang="en-US" sz="1403" spc="-11" dirty="0">
                <a:latin typeface="IBM Plex Sans Condensed"/>
                <a:ea typeface="IBM Plex Sans Condensed"/>
                <a:cs typeface="IBM Plex Sans Condensed"/>
                <a:sym typeface="IBM Plex Sans Condensed"/>
              </a:rPr>
              <a:t>• • • •</a:t>
            </a:r>
          </a:p>
        </p:txBody>
      </p:sp>
      <p:sp>
        <p:nvSpPr>
          <p:cNvPr id="27" name="TextBox 27"/>
          <p:cNvSpPr txBox="1"/>
          <p:nvPr/>
        </p:nvSpPr>
        <p:spPr>
          <a:xfrm>
            <a:off x="1823971" y="4073490"/>
            <a:ext cx="63656" cy="1031329"/>
          </a:xfrm>
          <a:prstGeom prst="rect">
            <a:avLst/>
          </a:prstGeom>
        </p:spPr>
        <p:txBody>
          <a:bodyPr lIns="0" tIns="0" rIns="0" bIns="0" rtlCol="0" anchor="t">
            <a:spAutoFit/>
          </a:bodyPr>
          <a:lstStyle/>
          <a:p>
            <a:pPr algn="just">
              <a:lnSpc>
                <a:spcPts val="3509"/>
              </a:lnSpc>
            </a:pPr>
            <a:r>
              <a:rPr lang="en-US" sz="1403" spc="-11" dirty="0">
                <a:latin typeface="IBM Plex Sans Condensed"/>
                <a:ea typeface="IBM Plex Sans Condensed"/>
                <a:cs typeface="IBM Plex Sans Condensed"/>
                <a:sym typeface="IBM Plex Sans Condensed"/>
              </a:rPr>
              <a:t>•</a:t>
            </a:r>
          </a:p>
          <a:p>
            <a:pPr algn="just">
              <a:lnSpc>
                <a:spcPts val="701"/>
              </a:lnSpc>
            </a:pPr>
            <a:r>
              <a:rPr lang="en-US" sz="1403" spc="-11" dirty="0">
                <a:latin typeface="IBM Plex Sans Condensed"/>
                <a:ea typeface="IBM Plex Sans Condensed"/>
                <a:cs typeface="IBM Plex Sans Condensed"/>
                <a:sym typeface="IBM Plex Sans Condensed"/>
              </a:rPr>
              <a:t>•</a:t>
            </a:r>
          </a:p>
          <a:p>
            <a:pPr algn="just">
              <a:lnSpc>
                <a:spcPts val="2657"/>
              </a:lnSpc>
            </a:pPr>
            <a:r>
              <a:rPr lang="en-US" sz="1403" spc="-11" dirty="0">
                <a:latin typeface="IBM Plex Sans Condensed"/>
                <a:ea typeface="IBM Plex Sans Condensed"/>
                <a:cs typeface="IBM Plex Sans Condensed"/>
                <a:sym typeface="IBM Plex Sans Condensed"/>
              </a:rPr>
              <a:t>•</a:t>
            </a:r>
          </a:p>
          <a:p>
            <a:pPr algn="just">
              <a:lnSpc>
                <a:spcPts val="701"/>
              </a:lnSpc>
            </a:pPr>
            <a:r>
              <a:rPr lang="en-US" sz="1403" spc="-11" dirty="0">
                <a:latin typeface="IBM Plex Sans Condensed"/>
                <a:ea typeface="IBM Plex Sans Condensed"/>
                <a:cs typeface="IBM Plex Sans Condensed"/>
                <a:sym typeface="IBM Plex Sans Condensed"/>
              </a:rPr>
              <a:t>•</a:t>
            </a:r>
          </a:p>
        </p:txBody>
      </p:sp>
      <p:sp>
        <p:nvSpPr>
          <p:cNvPr id="28" name="TextBox 28"/>
          <p:cNvSpPr txBox="1"/>
          <p:nvPr/>
        </p:nvSpPr>
        <p:spPr>
          <a:xfrm>
            <a:off x="1835534" y="5141176"/>
            <a:ext cx="63656" cy="1280030"/>
          </a:xfrm>
          <a:prstGeom prst="rect">
            <a:avLst/>
          </a:prstGeom>
        </p:spPr>
        <p:txBody>
          <a:bodyPr lIns="0" tIns="0" rIns="0" bIns="0" rtlCol="0" anchor="t">
            <a:spAutoFit/>
          </a:bodyPr>
          <a:lstStyle/>
          <a:p>
            <a:pPr algn="just">
              <a:lnSpc>
                <a:spcPts val="3509"/>
              </a:lnSpc>
            </a:pPr>
            <a:r>
              <a:rPr lang="en-US" sz="1403" spc="-11" dirty="0">
                <a:latin typeface="IBM Plex Sans Condensed"/>
                <a:ea typeface="IBM Plex Sans Condensed"/>
                <a:cs typeface="IBM Plex Sans Condensed"/>
                <a:sym typeface="IBM Plex Sans Condensed"/>
              </a:rPr>
              <a:t>•</a:t>
            </a:r>
          </a:p>
          <a:p>
            <a:pPr algn="just">
              <a:lnSpc>
                <a:spcPts val="701"/>
              </a:lnSpc>
            </a:pPr>
            <a:r>
              <a:rPr lang="en-US" sz="1403" spc="-11" dirty="0">
                <a:latin typeface="IBM Plex Sans Condensed"/>
                <a:ea typeface="IBM Plex Sans Condensed"/>
                <a:cs typeface="IBM Plex Sans Condensed"/>
                <a:sym typeface="IBM Plex Sans Condensed"/>
              </a:rPr>
              <a:t>•</a:t>
            </a:r>
          </a:p>
          <a:p>
            <a:pPr algn="just">
              <a:lnSpc>
                <a:spcPts val="2657"/>
              </a:lnSpc>
            </a:pPr>
            <a:r>
              <a:rPr lang="en-US" sz="1403" spc="-11" dirty="0">
                <a:latin typeface="IBM Plex Sans Condensed"/>
                <a:ea typeface="IBM Plex Sans Condensed"/>
                <a:cs typeface="IBM Plex Sans Condensed"/>
                <a:sym typeface="IBM Plex Sans Condensed"/>
              </a:rPr>
              <a:t>•</a:t>
            </a:r>
          </a:p>
          <a:p>
            <a:pPr algn="just">
              <a:lnSpc>
                <a:spcPts val="701"/>
              </a:lnSpc>
            </a:pPr>
            <a:r>
              <a:rPr lang="en-US" sz="1403" spc="-11" dirty="0">
                <a:latin typeface="IBM Plex Sans Condensed"/>
                <a:ea typeface="IBM Plex Sans Condensed"/>
                <a:cs typeface="IBM Plex Sans Condensed"/>
                <a:sym typeface="IBM Plex Sans Condensed"/>
              </a:rPr>
              <a:t>•</a:t>
            </a:r>
          </a:p>
          <a:p>
            <a:pPr algn="just">
              <a:lnSpc>
                <a:spcPts val="2657"/>
              </a:lnSpc>
            </a:pPr>
            <a:r>
              <a:rPr lang="en-US" sz="1403" spc="-11" dirty="0">
                <a:latin typeface="IBM Plex Sans Condensed"/>
                <a:ea typeface="IBM Plex Sans Condensed"/>
                <a:cs typeface="IBM Plex Sans Condensed"/>
                <a:sym typeface="IBM Plex Sans Condensed"/>
              </a:rPr>
              <a:t>•</a:t>
            </a:r>
          </a:p>
        </p:txBody>
      </p:sp>
      <p:pic>
        <p:nvPicPr>
          <p:cNvPr id="32" name="Picture 31">
            <a:extLst>
              <a:ext uri="{FF2B5EF4-FFF2-40B4-BE49-F238E27FC236}">
                <a16:creationId xmlns:a16="http://schemas.microsoft.com/office/drawing/2014/main" id="{7DEEDDF4-B152-718B-7073-ED93DDA02FC9}"/>
              </a:ext>
            </a:extLst>
          </p:cNvPr>
          <p:cNvPicPr>
            <a:picLocks noChangeAspect="1"/>
          </p:cNvPicPr>
          <p:nvPr/>
        </p:nvPicPr>
        <p:blipFill>
          <a:blip r:embed="rId12"/>
          <a:stretch>
            <a:fillRect/>
          </a:stretch>
        </p:blipFill>
        <p:spPr>
          <a:xfrm>
            <a:off x="5552999" y="728387"/>
            <a:ext cx="6562801" cy="5034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96DAC541-7B7A-43D3-8B79-37D633B846F1}">
                <asvg:svgBlip xmlns:asvg="http://schemas.microsoft.com/office/drawing/2016/SVG/main" r:embed="rId3"/>
              </a:ext>
            </a:extLst>
          </a:blip>
          <a:stretch>
            <a:fillRect/>
          </a:stretch>
        </a:blipFill>
        <a:effectLst/>
      </p:bgPr>
    </p:bg>
    <p:spTree>
      <p:nvGrpSpPr>
        <p:cNvPr id="1" name="">
          <a:extLst>
            <a:ext uri="{FF2B5EF4-FFF2-40B4-BE49-F238E27FC236}">
              <a16:creationId xmlns:a16="http://schemas.microsoft.com/office/drawing/2014/main" id="{8EF7D4B5-DF6A-2520-6B25-FFC45206ACB2}"/>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6AC324C6-35A2-3EC4-EDBD-EF632D2C720C}"/>
              </a:ext>
            </a:extLst>
          </p:cNvPr>
          <p:cNvSpPr/>
          <p:nvPr/>
        </p:nvSpPr>
        <p:spPr>
          <a:xfrm>
            <a:off x="64008" y="588274"/>
            <a:ext cx="3573780" cy="856478"/>
          </a:xfrm>
          <a:custGeom>
            <a:avLst/>
            <a:gdLst/>
            <a:ahLst/>
            <a:cxnLst/>
            <a:rect l="l" t="t" r="r" b="b"/>
            <a:pathLst>
              <a:path w="3573780" h="856478">
                <a:moveTo>
                  <a:pt x="0" y="0"/>
                </a:moveTo>
                <a:lnTo>
                  <a:pt x="3573780" y="0"/>
                </a:lnTo>
                <a:lnTo>
                  <a:pt x="3573780" y="856478"/>
                </a:lnTo>
                <a:lnTo>
                  <a:pt x="0" y="856478"/>
                </a:lnTo>
                <a:lnTo>
                  <a:pt x="0" y="0"/>
                </a:lnTo>
                <a:close/>
              </a:path>
            </a:pathLst>
          </a:custGeom>
          <a:blipFill>
            <a:blip r:embed="rId4"/>
            <a:stretch>
              <a:fillRect/>
            </a:stretch>
          </a:blipFill>
        </p:spPr>
      </p:sp>
      <p:sp>
        <p:nvSpPr>
          <p:cNvPr id="10" name="Freeform 10">
            <a:extLst>
              <a:ext uri="{FF2B5EF4-FFF2-40B4-BE49-F238E27FC236}">
                <a16:creationId xmlns:a16="http://schemas.microsoft.com/office/drawing/2014/main" id="{EBA20772-43AB-C691-BFA6-F7B2ED0F5417}"/>
              </a:ext>
            </a:extLst>
          </p:cNvPr>
          <p:cNvSpPr/>
          <p:nvPr/>
        </p:nvSpPr>
        <p:spPr>
          <a:xfrm>
            <a:off x="2878836" y="1543688"/>
            <a:ext cx="1875158" cy="246631"/>
          </a:xfrm>
          <a:custGeom>
            <a:avLst/>
            <a:gdLst/>
            <a:ahLst/>
            <a:cxnLst/>
            <a:rect l="l" t="t" r="r" b="b"/>
            <a:pathLst>
              <a:path w="1875158" h="246631">
                <a:moveTo>
                  <a:pt x="0" y="0"/>
                </a:moveTo>
                <a:lnTo>
                  <a:pt x="1875158" y="0"/>
                </a:lnTo>
                <a:lnTo>
                  <a:pt x="1875158" y="246631"/>
                </a:lnTo>
                <a:lnTo>
                  <a:pt x="0" y="246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a:extLst>
              <a:ext uri="{FF2B5EF4-FFF2-40B4-BE49-F238E27FC236}">
                <a16:creationId xmlns:a16="http://schemas.microsoft.com/office/drawing/2014/main" id="{CDFFD5E8-C8F2-43D0-92AA-690AAD82F87E}"/>
              </a:ext>
            </a:extLst>
          </p:cNvPr>
          <p:cNvSpPr/>
          <p:nvPr/>
        </p:nvSpPr>
        <p:spPr>
          <a:xfrm>
            <a:off x="6285481" y="5700484"/>
            <a:ext cx="5667880" cy="431797"/>
          </a:xfrm>
          <a:custGeom>
            <a:avLst/>
            <a:gdLst/>
            <a:ahLst/>
            <a:cxnLst/>
            <a:rect l="l" t="t" r="r" b="b"/>
            <a:pathLst>
              <a:path w="5667880" h="431797">
                <a:moveTo>
                  <a:pt x="0" y="0"/>
                </a:moveTo>
                <a:lnTo>
                  <a:pt x="5667880" y="0"/>
                </a:lnTo>
                <a:lnTo>
                  <a:pt x="5667880" y="431797"/>
                </a:lnTo>
                <a:lnTo>
                  <a:pt x="0" y="4317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21">
            <a:extLst>
              <a:ext uri="{FF2B5EF4-FFF2-40B4-BE49-F238E27FC236}">
                <a16:creationId xmlns:a16="http://schemas.microsoft.com/office/drawing/2014/main" id="{D4149EC0-80B4-5D53-8558-169AF7B51675}"/>
              </a:ext>
            </a:extLst>
          </p:cNvPr>
          <p:cNvSpPr txBox="1"/>
          <p:nvPr/>
        </p:nvSpPr>
        <p:spPr>
          <a:xfrm>
            <a:off x="8274682" y="108585"/>
            <a:ext cx="1720577" cy="339090"/>
          </a:xfrm>
          <a:prstGeom prst="rect">
            <a:avLst/>
          </a:prstGeom>
        </p:spPr>
        <p:txBody>
          <a:bodyPr lIns="0" tIns="0" rIns="0" bIns="0" rtlCol="0" anchor="t">
            <a:spAutoFit/>
          </a:bodyPr>
          <a:lstStyle/>
          <a:p>
            <a:pPr algn="l">
              <a:lnSpc>
                <a:spcPts val="2520"/>
              </a:lnSpc>
            </a:pPr>
            <a:r>
              <a:rPr lang="en-US" sz="1800" b="1">
                <a:solidFill>
                  <a:srgbClr val="FFFFFF"/>
                </a:solidFill>
                <a:latin typeface="Calibri (MS) Bold"/>
                <a:ea typeface="Calibri (MS) Bold"/>
                <a:cs typeface="Calibri (MS) Bold"/>
                <a:sym typeface="Calibri (MS) Bold"/>
              </a:rPr>
              <a:t>IMPACT ANALYSIS</a:t>
            </a:r>
          </a:p>
        </p:txBody>
      </p:sp>
      <p:sp>
        <p:nvSpPr>
          <p:cNvPr id="28" name="TextBox 28">
            <a:extLst>
              <a:ext uri="{FF2B5EF4-FFF2-40B4-BE49-F238E27FC236}">
                <a16:creationId xmlns:a16="http://schemas.microsoft.com/office/drawing/2014/main" id="{01C1ED47-7CAA-B948-2323-2744BEC6E4C7}"/>
              </a:ext>
            </a:extLst>
          </p:cNvPr>
          <p:cNvSpPr txBox="1"/>
          <p:nvPr/>
        </p:nvSpPr>
        <p:spPr>
          <a:xfrm>
            <a:off x="318516" y="5033010"/>
            <a:ext cx="4774892" cy="211020"/>
          </a:xfrm>
          <a:prstGeom prst="rect">
            <a:avLst/>
          </a:prstGeom>
        </p:spPr>
        <p:txBody>
          <a:bodyPr lIns="0" tIns="0" rIns="0" bIns="0" rtlCol="0" anchor="t">
            <a:spAutoFit/>
          </a:bodyPr>
          <a:lstStyle/>
          <a:p>
            <a:pPr algn="l">
              <a:lnSpc>
                <a:spcPts val="1679"/>
              </a:lnSpc>
            </a:pPr>
            <a:endParaRPr lang="en-US" sz="1403" b="1" dirty="0">
              <a:solidFill>
                <a:srgbClr val="E33745"/>
              </a:solidFill>
              <a:latin typeface="Calibri (MS) Bold"/>
              <a:ea typeface="Calibri (MS) Bold"/>
              <a:cs typeface="Calibri (MS) Bold"/>
              <a:sym typeface="Calibri (MS) Bold"/>
            </a:endParaRPr>
          </a:p>
        </p:txBody>
      </p:sp>
      <p:sp>
        <p:nvSpPr>
          <p:cNvPr id="31" name="TextBox 31">
            <a:extLst>
              <a:ext uri="{FF2B5EF4-FFF2-40B4-BE49-F238E27FC236}">
                <a16:creationId xmlns:a16="http://schemas.microsoft.com/office/drawing/2014/main" id="{4C0E8787-EE0D-449D-6ABB-FC120CD893A1}"/>
              </a:ext>
            </a:extLst>
          </p:cNvPr>
          <p:cNvSpPr txBox="1"/>
          <p:nvPr/>
        </p:nvSpPr>
        <p:spPr>
          <a:xfrm>
            <a:off x="3924835" y="2776738"/>
            <a:ext cx="219178" cy="359073"/>
          </a:xfrm>
          <a:prstGeom prst="rect">
            <a:avLst/>
          </a:prstGeom>
        </p:spPr>
        <p:txBody>
          <a:bodyPr wrap="square" lIns="0" tIns="0" rIns="0" bIns="0" rtlCol="0" anchor="t">
            <a:spAutoFit/>
          </a:bodyPr>
          <a:lstStyle/>
          <a:p>
            <a:pPr algn="just">
              <a:lnSpc>
                <a:spcPts val="1439"/>
              </a:lnSpc>
            </a:pPr>
            <a:r>
              <a:rPr lang="en-US" sz="1200" spc="-7" dirty="0">
                <a:solidFill>
                  <a:srgbClr val="FFFFFF"/>
                </a:solidFill>
                <a:latin typeface="IBM Plex Sans Condensed"/>
                <a:ea typeface="IBM Plex Sans Condensed"/>
                <a:cs typeface="IBM Plex Sans Condensed"/>
                <a:sym typeface="IBM Plex Sans Condensed"/>
              </a:rPr>
              <a:t> </a:t>
            </a:r>
          </a:p>
          <a:p>
            <a:pPr algn="just">
              <a:lnSpc>
                <a:spcPts val="1439"/>
              </a:lnSpc>
            </a:pPr>
            <a:endParaRPr lang="en-US" sz="1200" spc="-7" dirty="0">
              <a:solidFill>
                <a:srgbClr val="FFFFFF"/>
              </a:solidFill>
              <a:latin typeface="IBM Plex Sans Condensed"/>
              <a:ea typeface="IBM Plex Sans Condensed"/>
              <a:cs typeface="IBM Plex Sans Condensed"/>
              <a:sym typeface="IBM Plex Sans Condensed"/>
            </a:endParaRPr>
          </a:p>
        </p:txBody>
      </p:sp>
      <p:sp>
        <p:nvSpPr>
          <p:cNvPr id="59" name="Rectangle: Rounded Corners 58">
            <a:extLst>
              <a:ext uri="{FF2B5EF4-FFF2-40B4-BE49-F238E27FC236}">
                <a16:creationId xmlns:a16="http://schemas.microsoft.com/office/drawing/2014/main" id="{FAD87EDE-5289-188F-9741-C004FA1F08C9}"/>
              </a:ext>
            </a:extLst>
          </p:cNvPr>
          <p:cNvSpPr/>
          <p:nvPr/>
        </p:nvSpPr>
        <p:spPr>
          <a:xfrm>
            <a:off x="211836" y="144218"/>
            <a:ext cx="4969764" cy="413051"/>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t>USER SEGMENTATION</a:t>
            </a:r>
          </a:p>
        </p:txBody>
      </p:sp>
      <p:sp>
        <p:nvSpPr>
          <p:cNvPr id="60" name="Rectangle: Rounded Corners 59">
            <a:extLst>
              <a:ext uri="{FF2B5EF4-FFF2-40B4-BE49-F238E27FC236}">
                <a16:creationId xmlns:a16="http://schemas.microsoft.com/office/drawing/2014/main" id="{7B99D49A-119A-BAFA-CCA4-03755184231C}"/>
              </a:ext>
            </a:extLst>
          </p:cNvPr>
          <p:cNvSpPr/>
          <p:nvPr/>
        </p:nvSpPr>
        <p:spPr>
          <a:xfrm>
            <a:off x="6400800" y="175223"/>
            <a:ext cx="4969764" cy="413051"/>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t>IMPACT ANALYSIS</a:t>
            </a:r>
          </a:p>
        </p:txBody>
      </p:sp>
      <p:sp>
        <p:nvSpPr>
          <p:cNvPr id="61" name="Freeform 5">
            <a:extLst>
              <a:ext uri="{FF2B5EF4-FFF2-40B4-BE49-F238E27FC236}">
                <a16:creationId xmlns:a16="http://schemas.microsoft.com/office/drawing/2014/main" id="{8066B118-977B-28E6-3A45-FAC73A88D6EE}"/>
              </a:ext>
            </a:extLst>
          </p:cNvPr>
          <p:cNvSpPr/>
          <p:nvPr/>
        </p:nvSpPr>
        <p:spPr>
          <a:xfrm>
            <a:off x="163068" y="661416"/>
            <a:ext cx="3380232" cy="714756"/>
          </a:xfrm>
          <a:custGeom>
            <a:avLst/>
            <a:gdLst/>
            <a:ahLst/>
            <a:cxnLst/>
            <a:rect l="l" t="t" r="r" b="b"/>
            <a:pathLst>
              <a:path w="3380232" h="714756">
                <a:moveTo>
                  <a:pt x="0" y="0"/>
                </a:moveTo>
                <a:lnTo>
                  <a:pt x="3380232" y="0"/>
                </a:lnTo>
                <a:lnTo>
                  <a:pt x="3380232" y="714756"/>
                </a:lnTo>
                <a:lnTo>
                  <a:pt x="0" y="714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2" name="Freeform 5">
            <a:extLst>
              <a:ext uri="{FF2B5EF4-FFF2-40B4-BE49-F238E27FC236}">
                <a16:creationId xmlns:a16="http://schemas.microsoft.com/office/drawing/2014/main" id="{E67091E3-E092-C018-F1D6-751E70F1A52E}"/>
              </a:ext>
            </a:extLst>
          </p:cNvPr>
          <p:cNvSpPr/>
          <p:nvPr/>
        </p:nvSpPr>
        <p:spPr>
          <a:xfrm>
            <a:off x="315468" y="813816"/>
            <a:ext cx="3380232" cy="714756"/>
          </a:xfrm>
          <a:custGeom>
            <a:avLst/>
            <a:gdLst/>
            <a:ahLst/>
            <a:cxnLst/>
            <a:rect l="l" t="t" r="r" b="b"/>
            <a:pathLst>
              <a:path w="3380232" h="714756">
                <a:moveTo>
                  <a:pt x="0" y="0"/>
                </a:moveTo>
                <a:lnTo>
                  <a:pt x="3380232" y="0"/>
                </a:lnTo>
                <a:lnTo>
                  <a:pt x="3380232" y="714756"/>
                </a:lnTo>
                <a:lnTo>
                  <a:pt x="0" y="7147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3" name="Rectangle: Rounded Corners 62">
            <a:extLst>
              <a:ext uri="{FF2B5EF4-FFF2-40B4-BE49-F238E27FC236}">
                <a16:creationId xmlns:a16="http://schemas.microsoft.com/office/drawing/2014/main" id="{32456AFD-A5F9-8906-F1F9-C479F93F15D7}"/>
              </a:ext>
            </a:extLst>
          </p:cNvPr>
          <p:cNvSpPr/>
          <p:nvPr/>
        </p:nvSpPr>
        <p:spPr>
          <a:xfrm>
            <a:off x="237962" y="928641"/>
            <a:ext cx="3305338" cy="85647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l">
              <a:lnSpc>
                <a:spcPts val="1545"/>
              </a:lnSpc>
            </a:pPr>
            <a:endParaRPr lang="en-US" sz="1800" dirty="0">
              <a:solidFill>
                <a:srgbClr val="000000"/>
              </a:solidFill>
              <a:latin typeface="Calibri (MS)"/>
              <a:ea typeface="Calibri (MS)"/>
              <a:cs typeface="Calibri (MS)"/>
              <a:sym typeface="Calibri (MS)"/>
            </a:endParaRPr>
          </a:p>
          <a:p>
            <a:pPr algn="l">
              <a:lnSpc>
                <a:spcPts val="1545"/>
              </a:lnSpc>
            </a:pPr>
            <a:r>
              <a:rPr lang="en-US" sz="1200" dirty="0">
                <a:solidFill>
                  <a:srgbClr val="000000"/>
                </a:solidFill>
                <a:latin typeface="Calibri (MS)"/>
                <a:ea typeface="Calibri (MS)"/>
                <a:cs typeface="Calibri (MS)"/>
                <a:sym typeface="Calibri (MS)"/>
              </a:rPr>
              <a:t>As per Zomato Annual Reports 2024</a:t>
            </a:r>
          </a:p>
          <a:p>
            <a:pPr algn="l">
              <a:lnSpc>
                <a:spcPts val="1545"/>
              </a:lnSpc>
            </a:pPr>
            <a:endParaRPr lang="en-US" sz="1200" dirty="0">
              <a:solidFill>
                <a:srgbClr val="000000"/>
              </a:solidFill>
              <a:latin typeface="Calibri (MS)"/>
              <a:ea typeface="Calibri (MS)"/>
              <a:cs typeface="Calibri (MS)"/>
              <a:sym typeface="Calibri (MS)"/>
            </a:endParaRPr>
          </a:p>
          <a:p>
            <a:pPr algn="l">
              <a:lnSpc>
                <a:spcPts val="1439"/>
              </a:lnSpc>
            </a:pPr>
            <a:r>
              <a:rPr lang="en-US" sz="1200" b="1" dirty="0">
                <a:solidFill>
                  <a:srgbClr val="000000"/>
                </a:solidFill>
                <a:latin typeface="Calibri (MS) Bold"/>
                <a:ea typeface="Calibri (MS) Bold"/>
                <a:cs typeface="Calibri (MS) Bold"/>
                <a:sym typeface="Calibri (MS) Bold"/>
              </a:rPr>
              <a:t>MAU = </a:t>
            </a:r>
            <a:r>
              <a:rPr lang="en-US" sz="1200" b="1" dirty="0">
                <a:solidFill>
                  <a:srgbClr val="E33745"/>
                </a:solidFill>
                <a:latin typeface="Calibri (MS) Bold"/>
                <a:ea typeface="Calibri (MS) Bold"/>
                <a:cs typeface="Calibri (MS) Bold"/>
                <a:sym typeface="Calibri (MS) Bold"/>
              </a:rPr>
              <a:t>17 Mn  </a:t>
            </a:r>
            <a:r>
              <a:rPr lang="en-US" sz="1200" b="1" dirty="0">
                <a:solidFill>
                  <a:srgbClr val="000000"/>
                </a:solidFill>
                <a:latin typeface="Calibri (MS) Bold"/>
                <a:ea typeface="Calibri (MS) Bold"/>
                <a:cs typeface="Calibri (MS) Bold"/>
                <a:sym typeface="Calibri (MS) Bold"/>
              </a:rPr>
              <a:t>Monthly Orders </a:t>
            </a:r>
            <a:r>
              <a:rPr lang="en-US" sz="1200" b="1" dirty="0">
                <a:solidFill>
                  <a:srgbClr val="E33745"/>
                </a:solidFill>
                <a:latin typeface="Calibri (MS) Bold"/>
                <a:ea typeface="Calibri (MS) Bold"/>
                <a:cs typeface="Calibri (MS) Bold"/>
                <a:sym typeface="Calibri (MS) Bold"/>
              </a:rPr>
              <a:t>~105 Mn = ~ 5 Order/User </a:t>
            </a:r>
          </a:p>
          <a:p>
            <a:pPr algn="ctr"/>
            <a:endParaRPr lang="en-US" dirty="0"/>
          </a:p>
        </p:txBody>
      </p:sp>
      <p:sp>
        <p:nvSpPr>
          <p:cNvPr id="69" name="Rectangle: Rounded Corners 68">
            <a:extLst>
              <a:ext uri="{FF2B5EF4-FFF2-40B4-BE49-F238E27FC236}">
                <a16:creationId xmlns:a16="http://schemas.microsoft.com/office/drawing/2014/main" id="{CEFCE0DB-461C-B67C-375F-0178098ACA2B}"/>
              </a:ext>
            </a:extLst>
          </p:cNvPr>
          <p:cNvSpPr/>
          <p:nvPr/>
        </p:nvSpPr>
        <p:spPr>
          <a:xfrm>
            <a:off x="3672273" y="903041"/>
            <a:ext cx="2019300" cy="856478"/>
          </a:xfrm>
          <a:prstGeom prst="roundRect">
            <a:avLst/>
          </a:prstGeom>
          <a:solidFill>
            <a:srgbClr val="DEE7F2"/>
          </a:solidFill>
          <a:ln>
            <a:solidFill>
              <a:srgbClr val="C4D5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ts val="2882"/>
              </a:lnSpc>
            </a:pPr>
            <a:r>
              <a:rPr lang="en-US" sz="1100" i="1" spc="2" dirty="0">
                <a:solidFill>
                  <a:schemeClr val="tx1"/>
                </a:solidFill>
                <a:latin typeface="Calibri (MS) Bold Italics"/>
                <a:ea typeface="Calibri (MS) Bold Italics"/>
                <a:cs typeface="Calibri (MS) Bold Italics"/>
                <a:sym typeface="Calibri (MS) Bold Italics"/>
              </a:rPr>
              <a:t>More than 40% users are </a:t>
            </a:r>
          </a:p>
          <a:p>
            <a:pPr algn="l">
              <a:lnSpc>
                <a:spcPts val="1683"/>
              </a:lnSpc>
            </a:pPr>
            <a:r>
              <a:rPr lang="en-US" sz="1100" i="1" spc="1" dirty="0">
                <a:solidFill>
                  <a:schemeClr val="tx1"/>
                </a:solidFill>
                <a:latin typeface="Calibri (MS) Bold Italics"/>
                <a:ea typeface="Calibri (MS) Bold Italics"/>
                <a:cs typeface="Calibri (MS) Bold Italics"/>
                <a:sym typeface="Calibri (MS) Bold Italics"/>
              </a:rPr>
              <a:t>ordering 5 orders per month</a:t>
            </a:r>
          </a:p>
          <a:p>
            <a:pPr algn="ctr"/>
            <a:endParaRPr lang="en-US" sz="1100" dirty="0">
              <a:solidFill>
                <a:schemeClr val="tx1"/>
              </a:solidFill>
            </a:endParaRPr>
          </a:p>
        </p:txBody>
      </p:sp>
      <p:sp>
        <p:nvSpPr>
          <p:cNvPr id="73" name="TextBox 72">
            <a:extLst>
              <a:ext uri="{FF2B5EF4-FFF2-40B4-BE49-F238E27FC236}">
                <a16:creationId xmlns:a16="http://schemas.microsoft.com/office/drawing/2014/main" id="{41C2E230-4EE5-033A-C531-796FAF580630}"/>
              </a:ext>
            </a:extLst>
          </p:cNvPr>
          <p:cNvSpPr txBox="1"/>
          <p:nvPr/>
        </p:nvSpPr>
        <p:spPr>
          <a:xfrm>
            <a:off x="3816415" y="1816899"/>
            <a:ext cx="1875158" cy="738664"/>
          </a:xfrm>
          <a:prstGeom prst="rect">
            <a:avLst/>
          </a:prstGeom>
          <a:noFill/>
        </p:spPr>
        <p:txBody>
          <a:bodyPr wrap="square" rtlCol="0">
            <a:spAutoFit/>
          </a:bodyPr>
          <a:lstStyle/>
          <a:p>
            <a:r>
              <a:rPr lang="en-US" sz="1200" b="1" dirty="0">
                <a:solidFill>
                  <a:schemeClr val="accent2"/>
                </a:solidFill>
                <a:latin typeface="Calibri (MS) Bold"/>
                <a:ea typeface="Calibri (MS) Bold"/>
                <a:cs typeface="Calibri (MS) Bold"/>
                <a:sym typeface="Calibri (MS) Bold"/>
              </a:rPr>
              <a:t>Splitting users based on Order Frequency</a:t>
            </a:r>
          </a:p>
          <a:p>
            <a:endParaRPr lang="en-US" dirty="0"/>
          </a:p>
        </p:txBody>
      </p:sp>
      <p:graphicFrame>
        <p:nvGraphicFramePr>
          <p:cNvPr id="76" name="Chart 75">
            <a:extLst>
              <a:ext uri="{FF2B5EF4-FFF2-40B4-BE49-F238E27FC236}">
                <a16:creationId xmlns:a16="http://schemas.microsoft.com/office/drawing/2014/main" id="{907A4EE5-5853-7FD0-3B3D-DD4D2837029B}"/>
              </a:ext>
            </a:extLst>
          </p:cNvPr>
          <p:cNvGraphicFramePr/>
          <p:nvPr>
            <p:extLst>
              <p:ext uri="{D42A27DB-BD31-4B8C-83A1-F6EECF244321}">
                <p14:modId xmlns:p14="http://schemas.microsoft.com/office/powerpoint/2010/main" val="1322241704"/>
              </p:ext>
            </p:extLst>
          </p:nvPr>
        </p:nvGraphicFramePr>
        <p:xfrm>
          <a:off x="237962" y="1750375"/>
          <a:ext cx="3225800" cy="1509484"/>
        </p:xfrm>
        <a:graphic>
          <a:graphicData uri="http://schemas.openxmlformats.org/drawingml/2006/chart">
            <c:chart xmlns:c="http://schemas.openxmlformats.org/drawingml/2006/chart" xmlns:r="http://schemas.openxmlformats.org/officeDocument/2006/relationships" r:id="rId11"/>
          </a:graphicData>
        </a:graphic>
      </p:graphicFrame>
      <p:sp>
        <p:nvSpPr>
          <p:cNvPr id="78" name="TextBox 77">
            <a:extLst>
              <a:ext uri="{FF2B5EF4-FFF2-40B4-BE49-F238E27FC236}">
                <a16:creationId xmlns:a16="http://schemas.microsoft.com/office/drawing/2014/main" id="{81549AA8-3A4F-6591-E36B-895934207443}"/>
              </a:ext>
            </a:extLst>
          </p:cNvPr>
          <p:cNvSpPr txBox="1"/>
          <p:nvPr/>
        </p:nvSpPr>
        <p:spPr>
          <a:xfrm>
            <a:off x="310698" y="1896437"/>
            <a:ext cx="900439" cy="461665"/>
          </a:xfrm>
          <a:prstGeom prst="rect">
            <a:avLst/>
          </a:prstGeom>
          <a:noFill/>
        </p:spPr>
        <p:txBody>
          <a:bodyPr wrap="none" rtlCol="0">
            <a:spAutoFit/>
          </a:bodyPr>
          <a:lstStyle/>
          <a:p>
            <a:r>
              <a:rPr lang="en-US" sz="1200" b="1" dirty="0">
                <a:solidFill>
                  <a:schemeClr val="tx2">
                    <a:lumMod val="75000"/>
                  </a:schemeClr>
                </a:solidFill>
              </a:rPr>
              <a:t>Infrequent </a:t>
            </a:r>
          </a:p>
          <a:p>
            <a:r>
              <a:rPr lang="en-US" sz="1200" b="1" dirty="0">
                <a:solidFill>
                  <a:schemeClr val="tx2">
                    <a:lumMod val="75000"/>
                  </a:schemeClr>
                </a:solidFill>
              </a:rPr>
              <a:t>Users</a:t>
            </a:r>
          </a:p>
        </p:txBody>
      </p:sp>
      <p:cxnSp>
        <p:nvCxnSpPr>
          <p:cNvPr id="80" name="Straight Arrow Connector 79">
            <a:extLst>
              <a:ext uri="{FF2B5EF4-FFF2-40B4-BE49-F238E27FC236}">
                <a16:creationId xmlns:a16="http://schemas.microsoft.com/office/drawing/2014/main" id="{04A99E95-B1EC-D4FC-6309-95C32ADDF064}"/>
              </a:ext>
            </a:extLst>
          </p:cNvPr>
          <p:cNvCxnSpPr/>
          <p:nvPr/>
        </p:nvCxnSpPr>
        <p:spPr>
          <a:xfrm>
            <a:off x="1113571" y="2034089"/>
            <a:ext cx="77706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81" name="TextBox 80">
            <a:extLst>
              <a:ext uri="{FF2B5EF4-FFF2-40B4-BE49-F238E27FC236}">
                <a16:creationId xmlns:a16="http://schemas.microsoft.com/office/drawing/2014/main" id="{FB110AA5-51B3-670F-E068-A8147CFADF23}"/>
              </a:ext>
            </a:extLst>
          </p:cNvPr>
          <p:cNvSpPr txBox="1"/>
          <p:nvPr/>
        </p:nvSpPr>
        <p:spPr>
          <a:xfrm>
            <a:off x="2620990" y="1833541"/>
            <a:ext cx="836639" cy="461665"/>
          </a:xfrm>
          <a:prstGeom prst="rect">
            <a:avLst/>
          </a:prstGeom>
          <a:noFill/>
        </p:spPr>
        <p:txBody>
          <a:bodyPr wrap="none" rtlCol="0">
            <a:spAutoFit/>
          </a:bodyPr>
          <a:lstStyle/>
          <a:p>
            <a:r>
              <a:rPr lang="en-US" sz="1200" b="1" dirty="0">
                <a:solidFill>
                  <a:schemeClr val="tx2"/>
                </a:solidFill>
              </a:rPr>
              <a:t>Regular </a:t>
            </a:r>
          </a:p>
          <a:p>
            <a:r>
              <a:rPr lang="en-US" sz="1200" b="1" dirty="0">
                <a:solidFill>
                  <a:schemeClr val="tx2"/>
                </a:solidFill>
              </a:rPr>
              <a:t>Reviewers</a:t>
            </a:r>
          </a:p>
        </p:txBody>
      </p:sp>
      <p:cxnSp>
        <p:nvCxnSpPr>
          <p:cNvPr id="86" name="Straight Arrow Connector 85">
            <a:extLst>
              <a:ext uri="{FF2B5EF4-FFF2-40B4-BE49-F238E27FC236}">
                <a16:creationId xmlns:a16="http://schemas.microsoft.com/office/drawing/2014/main" id="{17ECE9DA-FCC9-832D-48B5-1EDC3EB9049B}"/>
              </a:ext>
            </a:extLst>
          </p:cNvPr>
          <p:cNvCxnSpPr>
            <a:cxnSpLocks/>
          </p:cNvCxnSpPr>
          <p:nvPr/>
        </p:nvCxnSpPr>
        <p:spPr>
          <a:xfrm flipH="1">
            <a:off x="2124447" y="2034089"/>
            <a:ext cx="435157" cy="9078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87" name="TextBox 86">
            <a:extLst>
              <a:ext uri="{FF2B5EF4-FFF2-40B4-BE49-F238E27FC236}">
                <a16:creationId xmlns:a16="http://schemas.microsoft.com/office/drawing/2014/main" id="{F4213011-06FA-805B-D5A9-5BF9DB218AD0}"/>
              </a:ext>
            </a:extLst>
          </p:cNvPr>
          <p:cNvSpPr txBox="1"/>
          <p:nvPr/>
        </p:nvSpPr>
        <p:spPr>
          <a:xfrm>
            <a:off x="978176" y="3128075"/>
            <a:ext cx="1672766" cy="276999"/>
          </a:xfrm>
          <a:prstGeom prst="rect">
            <a:avLst/>
          </a:prstGeom>
          <a:noFill/>
        </p:spPr>
        <p:txBody>
          <a:bodyPr wrap="none" rtlCol="0">
            <a:spAutoFit/>
          </a:bodyPr>
          <a:lstStyle/>
          <a:p>
            <a:r>
              <a:rPr lang="en-US" sz="1200" b="1" dirty="0">
                <a:solidFill>
                  <a:schemeClr val="tx2"/>
                </a:solidFill>
              </a:rPr>
              <a:t>Regular Non-Reviewers</a:t>
            </a:r>
          </a:p>
        </p:txBody>
      </p:sp>
      <p:cxnSp>
        <p:nvCxnSpPr>
          <p:cNvPr id="89" name="Straight Arrow Connector 88">
            <a:extLst>
              <a:ext uri="{FF2B5EF4-FFF2-40B4-BE49-F238E27FC236}">
                <a16:creationId xmlns:a16="http://schemas.microsoft.com/office/drawing/2014/main" id="{2B25A100-537C-0640-CDC8-DFFF0A5C4FB2}"/>
              </a:ext>
            </a:extLst>
          </p:cNvPr>
          <p:cNvCxnSpPr>
            <a:cxnSpLocks/>
          </p:cNvCxnSpPr>
          <p:nvPr/>
        </p:nvCxnSpPr>
        <p:spPr>
          <a:xfrm flipV="1">
            <a:off x="1894788" y="2860337"/>
            <a:ext cx="0" cy="332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BF2254BD-D452-FF06-ACB7-358C512E77FC}"/>
              </a:ext>
            </a:extLst>
          </p:cNvPr>
          <p:cNvSpPr/>
          <p:nvPr/>
        </p:nvSpPr>
        <p:spPr>
          <a:xfrm>
            <a:off x="3755029" y="2355604"/>
            <a:ext cx="2076014" cy="1147168"/>
          </a:xfrm>
          <a:prstGeom prst="round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tx2"/>
              </a:solidFill>
              <a:effectLst>
                <a:outerShdw blurRad="38100" dist="19050" dir="2700000" algn="tl" rotWithShape="0">
                  <a:schemeClr val="dk1">
                    <a:alpha val="40000"/>
                  </a:schemeClr>
                </a:outerShdw>
              </a:effectLst>
              <a:latin typeface="Calibri (MS) Bold"/>
              <a:ea typeface="Calibri (MS) Bold"/>
              <a:cs typeface="Calibri (MS) Bold"/>
              <a:sym typeface="Calibri (MS) Bold"/>
            </a:endParaRPr>
          </a:p>
          <a:p>
            <a:pPr algn="ctr"/>
            <a:endParaRPr lang="en-US" sz="1200" dirty="0">
              <a:ln w="0"/>
              <a:solidFill>
                <a:schemeClr val="tx2"/>
              </a:solidFill>
              <a:effectLst>
                <a:outerShdw blurRad="38100" dist="19050" dir="2700000" algn="tl" rotWithShape="0">
                  <a:schemeClr val="dk1">
                    <a:alpha val="40000"/>
                  </a:schemeClr>
                </a:outerShdw>
              </a:effectLst>
              <a:latin typeface="Calibri (MS) Bold"/>
              <a:ea typeface="Calibri (MS) Bold"/>
              <a:cs typeface="Calibri (MS) Bold"/>
              <a:sym typeface="Calibri (MS) Bold"/>
            </a:endParaRPr>
          </a:p>
          <a:p>
            <a:pPr algn="ctr"/>
            <a:r>
              <a:rPr lang="en-US" sz="1200" dirty="0">
                <a:ln w="0"/>
                <a:solidFill>
                  <a:schemeClr val="tx2"/>
                </a:solidFill>
                <a:effectLst>
                  <a:outerShdw blurRad="38100" dist="19050" dir="2700000" algn="tl" rotWithShape="0">
                    <a:schemeClr val="dk1">
                      <a:alpha val="40000"/>
                    </a:schemeClr>
                  </a:outerShdw>
                </a:effectLst>
                <a:latin typeface="Calibri (MS) Bold"/>
                <a:ea typeface="Calibri (MS) Bold"/>
                <a:cs typeface="Calibri (MS) Bold"/>
                <a:sym typeface="Calibri (MS) Bold"/>
              </a:rPr>
              <a:t>Assumptions User’s Average Order/Month</a:t>
            </a:r>
          </a:p>
          <a:p>
            <a:pPr marL="171450" indent="-171450" algn="just">
              <a:lnSpc>
                <a:spcPts val="1439"/>
              </a:lnSpc>
              <a:buFont typeface="Arial" panose="020B0604020202020204" pitchFamily="34" charset="0"/>
              <a:buChar char="•"/>
            </a:pPr>
            <a:r>
              <a:rPr lang="en-US" sz="1200" b="1" spc="2" dirty="0">
                <a:solidFill>
                  <a:schemeClr val="tx2"/>
                </a:solidFill>
                <a:latin typeface="Calibri (MS) Bold"/>
                <a:ea typeface="Calibri (MS) Bold"/>
                <a:cs typeface="Calibri (MS) Bold"/>
                <a:sym typeface="Calibri (MS) Bold"/>
              </a:rPr>
              <a:t>Regular Users &lt; 15%</a:t>
            </a:r>
          </a:p>
          <a:p>
            <a:pPr marL="171450" indent="-171450" algn="just">
              <a:lnSpc>
                <a:spcPts val="1439"/>
              </a:lnSpc>
              <a:buFont typeface="Arial" panose="020B0604020202020204" pitchFamily="34" charset="0"/>
              <a:buChar char="•"/>
            </a:pPr>
            <a:r>
              <a:rPr lang="en-US" sz="1200" b="1" spc="2" dirty="0">
                <a:solidFill>
                  <a:schemeClr val="tx2"/>
                </a:solidFill>
                <a:latin typeface="Calibri (MS) Bold"/>
                <a:ea typeface="Calibri (MS) Bold"/>
                <a:cs typeface="Calibri (MS) Bold"/>
                <a:sym typeface="Calibri (MS) Bold"/>
              </a:rPr>
              <a:t>Non-Reviewers &lt; 60% </a:t>
            </a:r>
          </a:p>
          <a:p>
            <a:pPr marL="171450" indent="-171450" algn="just">
              <a:lnSpc>
                <a:spcPts val="1439"/>
              </a:lnSpc>
              <a:buFont typeface="Arial" panose="020B0604020202020204" pitchFamily="34" charset="0"/>
              <a:buChar char="•"/>
            </a:pPr>
            <a:r>
              <a:rPr lang="en-US" sz="1200" b="1" spc="2" dirty="0">
                <a:solidFill>
                  <a:schemeClr val="tx2"/>
                </a:solidFill>
                <a:latin typeface="Calibri (MS) Bold"/>
                <a:ea typeface="Calibri (MS) Bold"/>
                <a:cs typeface="Calibri (MS) Bold"/>
                <a:sym typeface="Calibri (MS) Bold"/>
              </a:rPr>
              <a:t>Infrequent Users &lt; 25%</a:t>
            </a:r>
          </a:p>
          <a:p>
            <a:pPr algn="ctr"/>
            <a:endParaRPr lang="en-US" sz="1200" dirty="0">
              <a:ln w="0"/>
              <a:solidFill>
                <a:schemeClr val="tx2"/>
              </a:solidFill>
              <a:effectLst>
                <a:outerShdw blurRad="38100" dist="19050" dir="2700000" algn="tl" rotWithShape="0">
                  <a:schemeClr val="dk1">
                    <a:alpha val="40000"/>
                  </a:schemeClr>
                </a:outerShdw>
              </a:effectLst>
              <a:latin typeface="Calibri (MS) Bold"/>
              <a:ea typeface="Calibri (MS) Bold"/>
              <a:cs typeface="Calibri (MS) Bold"/>
              <a:sym typeface="Calibri (MS) Bold"/>
            </a:endParaRPr>
          </a:p>
          <a:p>
            <a:pPr algn="ctr"/>
            <a:endParaRPr lang="en-US" sz="1200" dirty="0">
              <a:ln w="0"/>
              <a:solidFill>
                <a:schemeClr val="tx2"/>
              </a:solidFill>
              <a:effectLst>
                <a:outerShdw blurRad="38100" dist="19050" dir="2700000" algn="tl" rotWithShape="0">
                  <a:schemeClr val="dk1">
                    <a:alpha val="40000"/>
                  </a:schemeClr>
                </a:outerShdw>
              </a:effectLst>
              <a:latin typeface="Calibri (MS) Bold"/>
              <a:ea typeface="Calibri (MS) Bold"/>
              <a:cs typeface="Calibri (MS) Bold"/>
              <a:sym typeface="Calibri (MS) Bold"/>
            </a:endParaRPr>
          </a:p>
          <a:p>
            <a:pPr algn="ctr"/>
            <a:endParaRPr lang="en-US" sz="1200" dirty="0">
              <a:ln w="0"/>
              <a:solidFill>
                <a:schemeClr val="tx2"/>
              </a:solidFill>
              <a:effectLst>
                <a:outerShdw blurRad="38100" dist="19050" dir="2700000" algn="tl" rotWithShape="0">
                  <a:schemeClr val="dk1">
                    <a:alpha val="40000"/>
                  </a:schemeClr>
                </a:outerShdw>
              </a:effectLst>
            </a:endParaRPr>
          </a:p>
        </p:txBody>
      </p:sp>
      <p:sp>
        <p:nvSpPr>
          <p:cNvPr id="91" name="TextBox 90">
            <a:extLst>
              <a:ext uri="{FF2B5EF4-FFF2-40B4-BE49-F238E27FC236}">
                <a16:creationId xmlns:a16="http://schemas.microsoft.com/office/drawing/2014/main" id="{BF90DD87-7EAC-DD38-1392-1E097B5A1BA4}"/>
              </a:ext>
            </a:extLst>
          </p:cNvPr>
          <p:cNvSpPr txBox="1"/>
          <p:nvPr/>
        </p:nvSpPr>
        <p:spPr>
          <a:xfrm>
            <a:off x="165245" y="3858557"/>
            <a:ext cx="5837688" cy="923330"/>
          </a:xfrm>
          <a:prstGeom prst="rect">
            <a:avLst/>
          </a:prstGeom>
          <a:noFill/>
        </p:spPr>
        <p:txBody>
          <a:bodyPr wrap="none" rtlCol="0">
            <a:spAutoFit/>
          </a:bodyPr>
          <a:lstStyle/>
          <a:p>
            <a:r>
              <a:rPr lang="en-US" b="1" i="1" dirty="0">
                <a:solidFill>
                  <a:schemeClr val="accent2"/>
                </a:solidFill>
                <a:latin typeface="Calibri (MS) Bold Italics"/>
                <a:ea typeface="Calibri (MS) Bold Italics"/>
                <a:cs typeface="Calibri (MS) Bold Italics"/>
                <a:sym typeface="Calibri (MS) Bold Italics"/>
              </a:rPr>
              <a:t>Target User Segment --Users with High Frequency of orders</a:t>
            </a:r>
          </a:p>
          <a:p>
            <a:r>
              <a:rPr lang="en-US" sz="1800" b="1" dirty="0">
                <a:solidFill>
                  <a:srgbClr val="E33745"/>
                </a:solidFill>
                <a:latin typeface="Calibri (MS) Bold"/>
                <a:ea typeface="Calibri (MS) Bold"/>
                <a:cs typeface="Calibri (MS) Bold"/>
                <a:sym typeface="Calibri (MS) Bold"/>
              </a:rPr>
              <a:t>105 Mn Users                                           </a:t>
            </a:r>
            <a:r>
              <a:rPr lang="en-US" sz="1800" b="1" dirty="0">
                <a:solidFill>
                  <a:schemeClr val="tx2">
                    <a:lumMod val="60000"/>
                    <a:lumOff val="40000"/>
                  </a:schemeClr>
                </a:solidFill>
                <a:latin typeface="Calibri (MS) Bold"/>
                <a:ea typeface="Calibri (MS) Bold"/>
                <a:cs typeface="Calibri (MS) Bold"/>
                <a:sym typeface="Calibri (MS) Bold"/>
              </a:rPr>
              <a:t>Why Choose Them?</a:t>
            </a:r>
          </a:p>
          <a:p>
            <a:endParaRPr lang="en-US" dirty="0">
              <a:solidFill>
                <a:schemeClr val="accent2"/>
              </a:solidFill>
            </a:endParaRPr>
          </a:p>
        </p:txBody>
      </p:sp>
      <p:sp>
        <p:nvSpPr>
          <p:cNvPr id="92" name="Freeform 13">
            <a:extLst>
              <a:ext uri="{FF2B5EF4-FFF2-40B4-BE49-F238E27FC236}">
                <a16:creationId xmlns:a16="http://schemas.microsoft.com/office/drawing/2014/main" id="{4ABE40F4-601D-07EA-C2C0-CEB1C29853A5}"/>
              </a:ext>
            </a:extLst>
          </p:cNvPr>
          <p:cNvSpPr/>
          <p:nvPr/>
        </p:nvSpPr>
        <p:spPr>
          <a:xfrm>
            <a:off x="99565" y="4280771"/>
            <a:ext cx="5731477" cy="2427372"/>
          </a:xfrm>
          <a:custGeom>
            <a:avLst/>
            <a:gdLst/>
            <a:ahLst/>
            <a:cxnLst/>
            <a:rect l="l" t="t" r="r" b="b"/>
            <a:pathLst>
              <a:path w="5916673" h="2544318">
                <a:moveTo>
                  <a:pt x="0" y="0"/>
                </a:moveTo>
                <a:lnTo>
                  <a:pt x="5916673" y="0"/>
                </a:lnTo>
                <a:lnTo>
                  <a:pt x="5916673" y="2544318"/>
                </a:lnTo>
                <a:lnTo>
                  <a:pt x="0" y="25443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2000" dirty="0">
              <a:solidFill>
                <a:srgbClr val="3B3838"/>
              </a:solidFill>
              <a:latin typeface="Calibri (MS)"/>
              <a:ea typeface="Calibri (MS)"/>
              <a:cs typeface="Calibri (MS)"/>
              <a:sym typeface="Calibri (MS)"/>
            </a:endParaRPr>
          </a:p>
          <a:p>
            <a:endParaRPr lang="en-US" sz="2000" dirty="0">
              <a:solidFill>
                <a:srgbClr val="3B3838"/>
              </a:solidFill>
              <a:latin typeface="Calibri (MS)"/>
              <a:ea typeface="Calibri (MS)"/>
              <a:cs typeface="Calibri (MS)"/>
              <a:sym typeface="Calibri (MS)"/>
            </a:endParaRPr>
          </a:p>
          <a:p>
            <a:r>
              <a:rPr lang="en-US" sz="1200" dirty="0">
                <a:solidFill>
                  <a:srgbClr val="3B3838"/>
                </a:solidFill>
                <a:latin typeface="Calibri (MS)"/>
                <a:ea typeface="Calibri (MS)"/>
                <a:cs typeface="Calibri (MS)"/>
                <a:sym typeface="Calibri (MS)"/>
              </a:rPr>
              <a:t>With more orders, even if they review a lesser percentage of orders, their overall impact</a:t>
            </a:r>
          </a:p>
          <a:p>
            <a:r>
              <a:rPr lang="en-US" sz="1200" dirty="0">
                <a:solidFill>
                  <a:srgbClr val="3B3838"/>
                </a:solidFill>
                <a:latin typeface="Calibri (MS)"/>
                <a:ea typeface="Calibri (MS)"/>
                <a:cs typeface="Calibri (MS)"/>
                <a:sym typeface="Calibri (MS)"/>
              </a:rPr>
              <a:t>Is higher due to sheer volume of reviews they can potentially  contribute</a:t>
            </a:r>
          </a:p>
          <a:p>
            <a:endParaRPr lang="en-US" sz="1200" dirty="0">
              <a:solidFill>
                <a:srgbClr val="3B3838"/>
              </a:solidFill>
              <a:latin typeface="Calibri (MS)"/>
              <a:ea typeface="Calibri (MS)"/>
              <a:cs typeface="Calibri (MS)"/>
              <a:sym typeface="Calibri (MS)"/>
            </a:endParaRPr>
          </a:p>
          <a:p>
            <a:endParaRPr lang="en-US" sz="1200" dirty="0">
              <a:solidFill>
                <a:srgbClr val="3B3838"/>
              </a:solidFill>
              <a:latin typeface="Calibri (MS)"/>
              <a:ea typeface="Calibri (MS)"/>
              <a:cs typeface="Calibri (MS)"/>
              <a:sym typeface="Calibri (MS)"/>
            </a:endParaRPr>
          </a:p>
          <a:p>
            <a:r>
              <a:rPr lang="en-US" sz="1200" dirty="0">
                <a:solidFill>
                  <a:srgbClr val="3B3838"/>
                </a:solidFill>
                <a:latin typeface="Calibri (MS)"/>
                <a:ea typeface="Calibri (MS)"/>
                <a:cs typeface="Calibri (MS)"/>
                <a:sym typeface="Calibri (MS)"/>
              </a:rPr>
              <a:t> Regular orders expose them to varied experiences, enriching their insights</a:t>
            </a:r>
          </a:p>
          <a:p>
            <a:endParaRPr lang="en-US" sz="1200" dirty="0">
              <a:solidFill>
                <a:srgbClr val="3B3838"/>
              </a:solidFill>
              <a:latin typeface="Calibri (MS)"/>
              <a:ea typeface="Calibri (MS)"/>
              <a:cs typeface="Calibri (MS)"/>
              <a:sym typeface="Calibri (MS)"/>
            </a:endParaRPr>
          </a:p>
          <a:p>
            <a:endParaRPr lang="en-US" sz="1200" dirty="0">
              <a:solidFill>
                <a:srgbClr val="3B3838"/>
              </a:solidFill>
              <a:latin typeface="Calibri (MS)"/>
              <a:ea typeface="Calibri (MS)"/>
              <a:cs typeface="Calibri (MS)"/>
              <a:sym typeface="Calibri (MS)"/>
            </a:endParaRPr>
          </a:p>
          <a:p>
            <a:r>
              <a:rPr lang="en-US" sz="1200" dirty="0">
                <a:solidFill>
                  <a:srgbClr val="3B3838"/>
                </a:solidFill>
                <a:latin typeface="Calibri (MS)"/>
                <a:ea typeface="Calibri (MS)"/>
                <a:cs typeface="Calibri (MS)"/>
                <a:sym typeface="Calibri (MS)"/>
              </a:rPr>
              <a:t>High-frequency users understand the platform deeply and have loyalty towards Zomato already</a:t>
            </a:r>
          </a:p>
          <a:p>
            <a:endParaRPr lang="en-US" dirty="0"/>
          </a:p>
        </p:txBody>
      </p:sp>
      <p:sp>
        <p:nvSpPr>
          <p:cNvPr id="93" name="TextBox 46">
            <a:extLst>
              <a:ext uri="{FF2B5EF4-FFF2-40B4-BE49-F238E27FC236}">
                <a16:creationId xmlns:a16="http://schemas.microsoft.com/office/drawing/2014/main" id="{541E15B8-4F2C-31AB-0424-1CE9E0B5A297}"/>
              </a:ext>
            </a:extLst>
          </p:cNvPr>
          <p:cNvSpPr txBox="1"/>
          <p:nvPr/>
        </p:nvSpPr>
        <p:spPr>
          <a:xfrm>
            <a:off x="304582" y="4613566"/>
            <a:ext cx="2346360" cy="262204"/>
          </a:xfrm>
          <a:prstGeom prst="rect">
            <a:avLst/>
          </a:prstGeom>
        </p:spPr>
        <p:txBody>
          <a:bodyPr lIns="0" tIns="0" rIns="0" bIns="0" rtlCol="0" anchor="t">
            <a:spAutoFit/>
          </a:bodyPr>
          <a:lstStyle/>
          <a:p>
            <a:pPr algn="l">
              <a:lnSpc>
                <a:spcPts val="1965"/>
              </a:lnSpc>
            </a:pPr>
            <a:r>
              <a:rPr lang="en-US" sz="1403" b="1" dirty="0">
                <a:solidFill>
                  <a:srgbClr val="E33745"/>
                </a:solidFill>
                <a:latin typeface="Calibri (MS) Bold"/>
                <a:ea typeface="Calibri (MS) Bold"/>
                <a:cs typeface="Calibri (MS) Bold"/>
                <a:sym typeface="Calibri (MS) Bold"/>
              </a:rPr>
              <a:t>Higher Impact Through Volume</a:t>
            </a:r>
          </a:p>
        </p:txBody>
      </p:sp>
      <p:cxnSp>
        <p:nvCxnSpPr>
          <p:cNvPr id="95" name="Straight Arrow Connector 94">
            <a:extLst>
              <a:ext uri="{FF2B5EF4-FFF2-40B4-BE49-F238E27FC236}">
                <a16:creationId xmlns:a16="http://schemas.microsoft.com/office/drawing/2014/main" id="{16C4B2E8-6F9C-8E4E-1369-39F896BA95F6}"/>
              </a:ext>
            </a:extLst>
          </p:cNvPr>
          <p:cNvCxnSpPr/>
          <p:nvPr/>
        </p:nvCxnSpPr>
        <p:spPr>
          <a:xfrm flipH="1">
            <a:off x="2650942" y="4334311"/>
            <a:ext cx="1181635" cy="332795"/>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96" name="TextBox 46">
            <a:extLst>
              <a:ext uri="{FF2B5EF4-FFF2-40B4-BE49-F238E27FC236}">
                <a16:creationId xmlns:a16="http://schemas.microsoft.com/office/drawing/2014/main" id="{5C36ED65-4D12-556B-5B0C-690DCDBEB285}"/>
              </a:ext>
            </a:extLst>
          </p:cNvPr>
          <p:cNvSpPr txBox="1"/>
          <p:nvPr/>
        </p:nvSpPr>
        <p:spPr>
          <a:xfrm>
            <a:off x="240139" y="5328978"/>
            <a:ext cx="2346360" cy="239874"/>
          </a:xfrm>
          <a:prstGeom prst="rect">
            <a:avLst/>
          </a:prstGeom>
        </p:spPr>
        <p:txBody>
          <a:bodyPr lIns="0" tIns="0" rIns="0" bIns="0" rtlCol="0" anchor="t">
            <a:spAutoFit/>
          </a:bodyPr>
          <a:lstStyle/>
          <a:p>
            <a:pPr algn="l">
              <a:lnSpc>
                <a:spcPts val="1965"/>
              </a:lnSpc>
            </a:pPr>
            <a:r>
              <a:rPr lang="en-US" sz="1403" b="1" dirty="0">
                <a:solidFill>
                  <a:srgbClr val="E33745"/>
                </a:solidFill>
                <a:latin typeface="Calibri (MS) Bold"/>
                <a:ea typeface="Calibri (MS) Bold"/>
                <a:cs typeface="Calibri (MS) Bold"/>
                <a:sym typeface="Calibri (MS) Bold"/>
              </a:rPr>
              <a:t>Better Insights</a:t>
            </a:r>
          </a:p>
        </p:txBody>
      </p:sp>
      <p:sp>
        <p:nvSpPr>
          <p:cNvPr id="97" name="TextBox 46">
            <a:extLst>
              <a:ext uri="{FF2B5EF4-FFF2-40B4-BE49-F238E27FC236}">
                <a16:creationId xmlns:a16="http://schemas.microsoft.com/office/drawing/2014/main" id="{6484E6F5-AE29-D8AE-FFD1-8C0DF7ADE47D}"/>
              </a:ext>
            </a:extLst>
          </p:cNvPr>
          <p:cNvSpPr txBox="1"/>
          <p:nvPr/>
        </p:nvSpPr>
        <p:spPr>
          <a:xfrm>
            <a:off x="244492" y="5856004"/>
            <a:ext cx="4708507" cy="496354"/>
          </a:xfrm>
          <a:prstGeom prst="rect">
            <a:avLst/>
          </a:prstGeom>
        </p:spPr>
        <p:txBody>
          <a:bodyPr wrap="square" lIns="0" tIns="0" rIns="0" bIns="0" rtlCol="0" anchor="t">
            <a:spAutoFit/>
          </a:bodyPr>
          <a:lstStyle/>
          <a:p>
            <a:pPr>
              <a:lnSpc>
                <a:spcPts val="1965"/>
              </a:lnSpc>
            </a:pPr>
            <a:r>
              <a:rPr lang="en-US" sz="1403" b="1" dirty="0">
                <a:solidFill>
                  <a:srgbClr val="E33745"/>
                </a:solidFill>
                <a:latin typeface="Calibri (MS) Bold"/>
                <a:ea typeface="Calibri (MS) Bold"/>
                <a:cs typeface="Calibri (MS) Bold"/>
                <a:sym typeface="Calibri (MS) Bold"/>
              </a:rPr>
              <a:t>Deeper Understanding of the Platform</a:t>
            </a:r>
          </a:p>
          <a:p>
            <a:pPr algn="l">
              <a:lnSpc>
                <a:spcPts val="1965"/>
              </a:lnSpc>
            </a:pPr>
            <a:endParaRPr lang="en-US" sz="1403" b="1" dirty="0">
              <a:solidFill>
                <a:srgbClr val="E33745"/>
              </a:solidFill>
              <a:latin typeface="Calibri (MS) Bold"/>
              <a:ea typeface="Calibri (MS) Bold"/>
              <a:cs typeface="Calibri (MS) Bold"/>
              <a:sym typeface="Calibri (MS) Bold"/>
            </a:endParaRPr>
          </a:p>
        </p:txBody>
      </p:sp>
      <p:sp>
        <p:nvSpPr>
          <p:cNvPr id="3" name="TextBox 55">
            <a:extLst>
              <a:ext uri="{FF2B5EF4-FFF2-40B4-BE49-F238E27FC236}">
                <a16:creationId xmlns:a16="http://schemas.microsoft.com/office/drawing/2014/main" id="{9BC707C8-E0D5-528B-56B6-FC9FFCCF9BF2}"/>
              </a:ext>
            </a:extLst>
          </p:cNvPr>
          <p:cNvSpPr txBox="1"/>
          <p:nvPr/>
        </p:nvSpPr>
        <p:spPr>
          <a:xfrm>
            <a:off x="9920989" y="725719"/>
            <a:ext cx="1637438" cy="675891"/>
          </a:xfrm>
          <a:prstGeom prst="rect">
            <a:avLst/>
          </a:prstGeom>
        </p:spPr>
        <p:txBody>
          <a:bodyPr wrap="square" lIns="0" tIns="0" rIns="0" bIns="0" rtlCol="0" anchor="t">
            <a:spAutoFit/>
          </a:bodyPr>
          <a:lstStyle/>
          <a:p>
            <a:pPr algn="l">
              <a:lnSpc>
                <a:spcPts val="2838"/>
              </a:lnSpc>
            </a:pPr>
            <a:r>
              <a:rPr lang="en-US" sz="1100" b="1" dirty="0">
                <a:latin typeface="Calibri (MS) Bold"/>
                <a:ea typeface="Calibri (MS) Bold"/>
                <a:cs typeface="Calibri (MS) Bold"/>
                <a:sym typeface="Calibri (MS) Bold"/>
              </a:rPr>
              <a:t>Current Reviewers </a:t>
            </a:r>
            <a:r>
              <a:rPr lang="en-US" sz="1100" b="1" dirty="0">
                <a:solidFill>
                  <a:srgbClr val="FFFFFF"/>
                </a:solidFill>
                <a:latin typeface="Calibri (MS) Bold"/>
                <a:ea typeface="Calibri (MS) Bold"/>
                <a:cs typeface="Calibri (MS) Bold"/>
                <a:sym typeface="Calibri (MS) Bold"/>
              </a:rPr>
              <a:t>–</a:t>
            </a:r>
            <a:r>
              <a:rPr lang="en-US" sz="1100" b="1" dirty="0">
                <a:solidFill>
                  <a:schemeClr val="accent2">
                    <a:lumMod val="40000"/>
                    <a:lumOff val="60000"/>
                  </a:schemeClr>
                </a:solidFill>
                <a:latin typeface="Calibri (MS) Bold"/>
                <a:ea typeface="Calibri (MS) Bold"/>
                <a:cs typeface="Calibri (MS) Bold"/>
                <a:sym typeface="Calibri (MS) Bold"/>
              </a:rPr>
              <a:t>4.8</a:t>
            </a:r>
            <a:r>
              <a:rPr lang="en-US" sz="1100" b="1" dirty="0">
                <a:solidFill>
                  <a:srgbClr val="F8CBAD"/>
                </a:solidFill>
                <a:latin typeface="Calibri (MS) Bold"/>
                <a:ea typeface="Calibri (MS) Bold"/>
                <a:cs typeface="Calibri (MS) Bold"/>
                <a:sym typeface="Calibri (MS) Bold"/>
              </a:rPr>
              <a:t> Mn </a:t>
            </a:r>
            <a:r>
              <a:rPr lang="en-US" sz="1100" b="1" dirty="0">
                <a:latin typeface="Calibri (MS) Bold"/>
                <a:ea typeface="Calibri (MS) Bold"/>
                <a:cs typeface="Calibri (MS) Bold"/>
                <a:sym typeface="Calibri (MS) Bold"/>
              </a:rPr>
              <a:t>Potential Reviewers </a:t>
            </a:r>
            <a:r>
              <a:rPr lang="en-US" sz="1100" b="1" dirty="0">
                <a:solidFill>
                  <a:srgbClr val="FFFFFF"/>
                </a:solidFill>
                <a:latin typeface="Calibri (MS) Bold"/>
                <a:ea typeface="Calibri (MS) Bold"/>
                <a:cs typeface="Calibri (MS) Bold"/>
                <a:sym typeface="Calibri (MS) Bold"/>
              </a:rPr>
              <a:t>–</a:t>
            </a:r>
            <a:r>
              <a:rPr lang="en-US" sz="1100" b="1" dirty="0">
                <a:solidFill>
                  <a:srgbClr val="D6565F"/>
                </a:solidFill>
                <a:latin typeface="Calibri (MS) Bold"/>
                <a:ea typeface="Calibri (MS) Bold"/>
                <a:cs typeface="Calibri (MS) Bold"/>
                <a:sym typeface="Calibri (MS) Bold"/>
              </a:rPr>
              <a:t>6 Mn </a:t>
            </a:r>
          </a:p>
        </p:txBody>
      </p:sp>
      <p:sp>
        <p:nvSpPr>
          <p:cNvPr id="6" name="Freeform 17">
            <a:extLst>
              <a:ext uri="{FF2B5EF4-FFF2-40B4-BE49-F238E27FC236}">
                <a16:creationId xmlns:a16="http://schemas.microsoft.com/office/drawing/2014/main" id="{E27B2E18-B720-774B-00A8-BDBA7BD687F5}"/>
              </a:ext>
            </a:extLst>
          </p:cNvPr>
          <p:cNvSpPr/>
          <p:nvPr/>
        </p:nvSpPr>
        <p:spPr>
          <a:xfrm>
            <a:off x="7265883" y="2612726"/>
            <a:ext cx="4550350" cy="657035"/>
          </a:xfrm>
          <a:custGeom>
            <a:avLst/>
            <a:gdLst/>
            <a:ahLst/>
            <a:cxnLst/>
            <a:rect l="l" t="t" r="r" b="b"/>
            <a:pathLst>
              <a:path w="4347658" h="657035">
                <a:moveTo>
                  <a:pt x="0" y="0"/>
                </a:moveTo>
                <a:lnTo>
                  <a:pt x="4347658" y="0"/>
                </a:lnTo>
                <a:lnTo>
                  <a:pt x="4347658" y="657035"/>
                </a:lnTo>
                <a:lnTo>
                  <a:pt x="0" y="6570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dirty="0"/>
          </a:p>
        </p:txBody>
      </p:sp>
      <p:sp>
        <p:nvSpPr>
          <p:cNvPr id="8" name="TextBox 7">
            <a:extLst>
              <a:ext uri="{FF2B5EF4-FFF2-40B4-BE49-F238E27FC236}">
                <a16:creationId xmlns:a16="http://schemas.microsoft.com/office/drawing/2014/main" id="{1F4E980C-D716-B393-422A-A611AB43801B}"/>
              </a:ext>
            </a:extLst>
          </p:cNvPr>
          <p:cNvSpPr txBox="1"/>
          <p:nvPr/>
        </p:nvSpPr>
        <p:spPr>
          <a:xfrm>
            <a:off x="7322863" y="2898914"/>
            <a:ext cx="4436390" cy="587340"/>
          </a:xfrm>
          <a:prstGeom prst="rect">
            <a:avLst/>
          </a:prstGeom>
          <a:noFill/>
        </p:spPr>
        <p:txBody>
          <a:bodyPr wrap="square" rtlCol="0">
            <a:spAutoFit/>
          </a:bodyPr>
          <a:lstStyle/>
          <a:p>
            <a:pPr>
              <a:lnSpc>
                <a:spcPts val="1683"/>
              </a:lnSpc>
            </a:pPr>
            <a:r>
              <a:rPr lang="en-US" sz="1100" i="1" spc="1" dirty="0">
                <a:latin typeface="Calibri (MS) Bold Italics"/>
                <a:cs typeface="Calibri (MS) Bold Italics"/>
                <a:sym typeface="Calibri (MS) Bold"/>
              </a:rPr>
              <a:t>No. of Reviewers * Avg Order/User *% of order reviewed per reviewer </a:t>
            </a:r>
          </a:p>
          <a:p>
            <a:endParaRPr lang="en-US" dirty="0"/>
          </a:p>
        </p:txBody>
      </p:sp>
      <p:pic>
        <p:nvPicPr>
          <p:cNvPr id="1026" name="Picture 2" descr="Output image">
            <a:extLst>
              <a:ext uri="{FF2B5EF4-FFF2-40B4-BE49-F238E27FC236}">
                <a16:creationId xmlns:a16="http://schemas.microsoft.com/office/drawing/2014/main" id="{1A7D594D-40EB-95EB-BC90-95A9D806D57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94490" y="653781"/>
            <a:ext cx="3626499" cy="2255143"/>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5">
            <a:extLst>
              <a:ext uri="{FF2B5EF4-FFF2-40B4-BE49-F238E27FC236}">
                <a16:creationId xmlns:a16="http://schemas.microsoft.com/office/drawing/2014/main" id="{00524089-A918-93E4-4CF0-D631C9C8464A}"/>
              </a:ext>
            </a:extLst>
          </p:cNvPr>
          <p:cNvSpPr/>
          <p:nvPr/>
        </p:nvSpPr>
        <p:spPr>
          <a:xfrm>
            <a:off x="7848600" y="1824606"/>
            <a:ext cx="385572" cy="384048"/>
          </a:xfrm>
          <a:custGeom>
            <a:avLst/>
            <a:gdLst/>
            <a:ahLst/>
            <a:cxnLst/>
            <a:rect l="l" t="t" r="r" b="b"/>
            <a:pathLst>
              <a:path w="385572" h="384048">
                <a:moveTo>
                  <a:pt x="0" y="0"/>
                </a:moveTo>
                <a:lnTo>
                  <a:pt x="385572" y="0"/>
                </a:lnTo>
                <a:lnTo>
                  <a:pt x="385572" y="384048"/>
                </a:lnTo>
                <a:lnTo>
                  <a:pt x="0" y="384048"/>
                </a:lnTo>
                <a:lnTo>
                  <a:pt x="0" y="0"/>
                </a:lnTo>
                <a:close/>
              </a:path>
            </a:pathLst>
          </a:custGeom>
          <a:blipFill>
            <a:blip r:embed="rId17"/>
            <a:stretch>
              <a:fillRect/>
            </a:stretch>
          </a:blipFill>
        </p:spPr>
      </p:sp>
      <p:sp>
        <p:nvSpPr>
          <p:cNvPr id="14" name="TextBox 51">
            <a:extLst>
              <a:ext uri="{FF2B5EF4-FFF2-40B4-BE49-F238E27FC236}">
                <a16:creationId xmlns:a16="http://schemas.microsoft.com/office/drawing/2014/main" id="{C57F40AA-DB3B-D378-3A44-0B48941749B1}"/>
              </a:ext>
            </a:extLst>
          </p:cNvPr>
          <p:cNvSpPr txBox="1"/>
          <p:nvPr/>
        </p:nvSpPr>
        <p:spPr>
          <a:xfrm>
            <a:off x="8274682" y="1862044"/>
            <a:ext cx="1555118" cy="229615"/>
          </a:xfrm>
          <a:prstGeom prst="rect">
            <a:avLst/>
          </a:prstGeom>
        </p:spPr>
        <p:txBody>
          <a:bodyPr wrap="square" lIns="0" tIns="0" rIns="0" bIns="0" rtlCol="0" anchor="t">
            <a:spAutoFit/>
          </a:bodyPr>
          <a:lstStyle/>
          <a:p>
            <a:pPr algn="l">
              <a:lnSpc>
                <a:spcPts val="1965"/>
              </a:lnSpc>
            </a:pPr>
            <a:r>
              <a:rPr lang="en-US" sz="1100" b="1" dirty="0">
                <a:solidFill>
                  <a:srgbClr val="E33745"/>
                </a:solidFill>
                <a:latin typeface="Calibri (MS) Bold"/>
                <a:ea typeface="Calibri (MS) Bold"/>
                <a:cs typeface="Calibri (MS) Bold"/>
                <a:sym typeface="Calibri (MS) Bold"/>
              </a:rPr>
              <a:t>Reviewers by 25%</a:t>
            </a:r>
          </a:p>
        </p:txBody>
      </p:sp>
      <p:sp>
        <p:nvSpPr>
          <p:cNvPr id="15" name="Rectangle: Rounded Corners 14">
            <a:extLst>
              <a:ext uri="{FF2B5EF4-FFF2-40B4-BE49-F238E27FC236}">
                <a16:creationId xmlns:a16="http://schemas.microsoft.com/office/drawing/2014/main" id="{5B0F5BDA-F1AB-9250-4CE3-5A132E8A83BA}"/>
              </a:ext>
            </a:extLst>
          </p:cNvPr>
          <p:cNvSpPr/>
          <p:nvPr/>
        </p:nvSpPr>
        <p:spPr>
          <a:xfrm>
            <a:off x="6588663" y="3483878"/>
            <a:ext cx="4969764" cy="413051"/>
          </a:xfrm>
          <a:prstGeom prst="roundRect">
            <a:avLst/>
          </a:prstGeom>
          <a:solidFill>
            <a:schemeClr val="accent2">
              <a:lumMod val="60000"/>
              <a:lumOff val="4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b="1" dirty="0"/>
              <a:t>WHY ARE THEY NOT REVIEWING</a:t>
            </a:r>
          </a:p>
        </p:txBody>
      </p:sp>
      <p:pic>
        <p:nvPicPr>
          <p:cNvPr id="24" name="Picture 23">
            <a:extLst>
              <a:ext uri="{FF2B5EF4-FFF2-40B4-BE49-F238E27FC236}">
                <a16:creationId xmlns:a16="http://schemas.microsoft.com/office/drawing/2014/main" id="{F1338ACC-5E57-C808-4CA3-89C671D3E4B9}"/>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47268" y="4044010"/>
            <a:ext cx="4477931" cy="2736331"/>
          </a:xfrm>
          <a:prstGeom prst="rect">
            <a:avLst/>
          </a:prstGeom>
          <a:noFill/>
          <a:ln>
            <a:noFill/>
          </a:ln>
        </p:spPr>
      </p:pic>
    </p:spTree>
    <p:extLst>
      <p:ext uri="{BB962C8B-B14F-4D97-AF65-F5344CB8AC3E}">
        <p14:creationId xmlns:p14="http://schemas.microsoft.com/office/powerpoint/2010/main" val="202766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6233160" y="548640"/>
            <a:ext cx="5919216" cy="3110484"/>
          </a:xfrm>
          <a:custGeom>
            <a:avLst/>
            <a:gdLst/>
            <a:ahLst/>
            <a:cxnLst/>
            <a:rect l="l" t="t" r="r" b="b"/>
            <a:pathLst>
              <a:path w="5919216" h="3110484">
                <a:moveTo>
                  <a:pt x="0" y="0"/>
                </a:moveTo>
                <a:lnTo>
                  <a:pt x="5919216" y="0"/>
                </a:lnTo>
                <a:lnTo>
                  <a:pt x="5919216" y="3110484"/>
                </a:lnTo>
                <a:lnTo>
                  <a:pt x="0" y="3110484"/>
                </a:lnTo>
                <a:lnTo>
                  <a:pt x="0" y="0"/>
                </a:lnTo>
                <a:close/>
              </a:path>
            </a:pathLst>
          </a:custGeom>
          <a:blipFill>
            <a:blip r:embed="rId2"/>
            <a:stretch>
              <a:fillRect/>
            </a:stretch>
          </a:blipFill>
        </p:spPr>
      </p:sp>
      <p:sp>
        <p:nvSpPr>
          <p:cNvPr id="5" name="Freeform 5"/>
          <p:cNvSpPr/>
          <p:nvPr/>
        </p:nvSpPr>
        <p:spPr>
          <a:xfrm>
            <a:off x="140208" y="97536"/>
            <a:ext cx="6013704" cy="408432"/>
          </a:xfrm>
          <a:custGeom>
            <a:avLst/>
            <a:gdLst/>
            <a:ahLst/>
            <a:cxnLst/>
            <a:rect l="l" t="t" r="r" b="b"/>
            <a:pathLst>
              <a:path w="6013704" h="408432">
                <a:moveTo>
                  <a:pt x="0" y="0"/>
                </a:moveTo>
                <a:lnTo>
                  <a:pt x="6013704" y="0"/>
                </a:lnTo>
                <a:lnTo>
                  <a:pt x="6013704" y="408432"/>
                </a:lnTo>
                <a:lnTo>
                  <a:pt x="0" y="408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355080" y="97536"/>
            <a:ext cx="5679948" cy="408432"/>
          </a:xfrm>
          <a:custGeom>
            <a:avLst/>
            <a:gdLst/>
            <a:ahLst/>
            <a:cxnLst/>
            <a:rect l="l" t="t" r="r" b="b"/>
            <a:pathLst>
              <a:path w="5679948" h="408432">
                <a:moveTo>
                  <a:pt x="0" y="0"/>
                </a:moveTo>
                <a:lnTo>
                  <a:pt x="5679948" y="0"/>
                </a:lnTo>
                <a:lnTo>
                  <a:pt x="5679948" y="408432"/>
                </a:lnTo>
                <a:lnTo>
                  <a:pt x="0" y="408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355080" y="643128"/>
            <a:ext cx="5679948" cy="2926080"/>
          </a:xfrm>
          <a:custGeom>
            <a:avLst/>
            <a:gdLst/>
            <a:ahLst/>
            <a:cxnLst/>
            <a:rect l="l" t="t" r="r" b="b"/>
            <a:pathLst>
              <a:path w="5679948" h="2926080">
                <a:moveTo>
                  <a:pt x="0" y="0"/>
                </a:moveTo>
                <a:lnTo>
                  <a:pt x="5679948" y="0"/>
                </a:lnTo>
                <a:lnTo>
                  <a:pt x="5679948" y="2926080"/>
                </a:lnTo>
                <a:lnTo>
                  <a:pt x="0" y="29260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233160" y="3675888"/>
            <a:ext cx="5919216" cy="3110484"/>
          </a:xfrm>
          <a:custGeom>
            <a:avLst/>
            <a:gdLst/>
            <a:ahLst/>
            <a:cxnLst/>
            <a:rect l="l" t="t" r="r" b="b"/>
            <a:pathLst>
              <a:path w="5919216" h="3110484">
                <a:moveTo>
                  <a:pt x="0" y="0"/>
                </a:moveTo>
                <a:lnTo>
                  <a:pt x="5919216" y="0"/>
                </a:lnTo>
                <a:lnTo>
                  <a:pt x="5919216" y="3110484"/>
                </a:lnTo>
                <a:lnTo>
                  <a:pt x="0" y="3110484"/>
                </a:lnTo>
                <a:lnTo>
                  <a:pt x="0" y="0"/>
                </a:lnTo>
                <a:close/>
              </a:path>
            </a:pathLst>
          </a:custGeom>
          <a:blipFill>
            <a:blip r:embed="rId2"/>
            <a:stretch>
              <a:fillRect/>
            </a:stretch>
          </a:blipFill>
        </p:spPr>
      </p:sp>
      <p:sp>
        <p:nvSpPr>
          <p:cNvPr id="11" name="Freeform 11"/>
          <p:cNvSpPr/>
          <p:nvPr/>
        </p:nvSpPr>
        <p:spPr>
          <a:xfrm>
            <a:off x="6337297" y="3867667"/>
            <a:ext cx="5679948" cy="2926080"/>
          </a:xfrm>
          <a:custGeom>
            <a:avLst/>
            <a:gdLst/>
            <a:ahLst/>
            <a:cxnLst/>
            <a:rect l="l" t="t" r="r" b="b"/>
            <a:pathLst>
              <a:path w="5679948" h="2926080">
                <a:moveTo>
                  <a:pt x="0" y="0"/>
                </a:moveTo>
                <a:lnTo>
                  <a:pt x="5679948" y="0"/>
                </a:lnTo>
                <a:lnTo>
                  <a:pt x="5679948" y="2926080"/>
                </a:lnTo>
                <a:lnTo>
                  <a:pt x="0" y="2926080"/>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4" name="Freeform 14"/>
          <p:cNvSpPr/>
          <p:nvPr/>
        </p:nvSpPr>
        <p:spPr>
          <a:xfrm>
            <a:off x="6446037" y="2148810"/>
            <a:ext cx="1592580" cy="306324"/>
          </a:xfrm>
          <a:custGeom>
            <a:avLst/>
            <a:gdLst/>
            <a:ahLst/>
            <a:cxnLst/>
            <a:rect l="l" t="t" r="r" b="b"/>
            <a:pathLst>
              <a:path w="1592580" h="306324">
                <a:moveTo>
                  <a:pt x="0" y="0"/>
                </a:moveTo>
                <a:lnTo>
                  <a:pt x="1592580" y="0"/>
                </a:lnTo>
                <a:lnTo>
                  <a:pt x="1592580" y="306324"/>
                </a:lnTo>
                <a:lnTo>
                  <a:pt x="0" y="306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8240773" y="1417063"/>
            <a:ext cx="3747392" cy="2152393"/>
          </a:xfrm>
          <a:custGeom>
            <a:avLst/>
            <a:gdLst/>
            <a:ahLst/>
            <a:cxnLst/>
            <a:rect l="l" t="t" r="r" b="b"/>
            <a:pathLst>
              <a:path w="3747392" h="2152393">
                <a:moveTo>
                  <a:pt x="0" y="0"/>
                </a:moveTo>
                <a:lnTo>
                  <a:pt x="3747392" y="0"/>
                </a:lnTo>
                <a:lnTo>
                  <a:pt x="3747392" y="2152393"/>
                </a:lnTo>
                <a:lnTo>
                  <a:pt x="0" y="21523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6396228" y="1716530"/>
            <a:ext cx="1592580" cy="306324"/>
          </a:xfrm>
          <a:custGeom>
            <a:avLst/>
            <a:gdLst/>
            <a:ahLst/>
            <a:cxnLst/>
            <a:rect l="l" t="t" r="r" b="b"/>
            <a:pathLst>
              <a:path w="1592580" h="306324">
                <a:moveTo>
                  <a:pt x="0" y="0"/>
                </a:moveTo>
                <a:lnTo>
                  <a:pt x="1592580" y="0"/>
                </a:lnTo>
                <a:lnTo>
                  <a:pt x="1592580" y="306324"/>
                </a:lnTo>
                <a:lnTo>
                  <a:pt x="0" y="306324"/>
                </a:lnTo>
                <a:lnTo>
                  <a:pt x="0" y="0"/>
                </a:lnTo>
                <a:close/>
              </a:path>
            </a:pathLst>
          </a:custGeom>
          <a:blipFill>
            <a:blip r:embed="rId10">
              <a:extLst>
                <a:ext uri="{96DAC541-7B7A-43D3-8B79-37D633B846F1}">
                  <asvg:svgBlip xmlns:asvg="http://schemas.microsoft.com/office/drawing/2016/SVG/main" r:embed="rId14"/>
                </a:ext>
              </a:extLst>
            </a:blip>
            <a:stretch>
              <a:fillRect/>
            </a:stretch>
          </a:blipFill>
        </p:spPr>
      </p:sp>
      <p:sp>
        <p:nvSpPr>
          <p:cNvPr id="19" name="Freeform 19"/>
          <p:cNvSpPr/>
          <p:nvPr/>
        </p:nvSpPr>
        <p:spPr>
          <a:xfrm>
            <a:off x="6435784" y="2585071"/>
            <a:ext cx="1592580" cy="306324"/>
          </a:xfrm>
          <a:custGeom>
            <a:avLst/>
            <a:gdLst/>
            <a:ahLst/>
            <a:cxnLst/>
            <a:rect l="l" t="t" r="r" b="b"/>
            <a:pathLst>
              <a:path w="1592580" h="306324">
                <a:moveTo>
                  <a:pt x="0" y="0"/>
                </a:moveTo>
                <a:lnTo>
                  <a:pt x="1592580" y="0"/>
                </a:lnTo>
                <a:lnTo>
                  <a:pt x="1592580" y="306324"/>
                </a:lnTo>
                <a:lnTo>
                  <a:pt x="0" y="306324"/>
                </a:lnTo>
                <a:lnTo>
                  <a:pt x="0" y="0"/>
                </a:lnTo>
                <a:close/>
              </a:path>
            </a:pathLst>
          </a:custGeom>
          <a:blipFill>
            <a:blip r:embed="rId10">
              <a:extLst>
                <a:ext uri="{96DAC541-7B7A-43D3-8B79-37D633B846F1}">
                  <asvg:svgBlip xmlns:asvg="http://schemas.microsoft.com/office/drawing/2016/SVG/main" r:embed="rId15"/>
                </a:ext>
              </a:extLst>
            </a:blip>
            <a:stretch>
              <a:fillRect/>
            </a:stretch>
          </a:blipFill>
        </p:spPr>
      </p:sp>
      <p:sp>
        <p:nvSpPr>
          <p:cNvPr id="20" name="Freeform 20"/>
          <p:cNvSpPr/>
          <p:nvPr/>
        </p:nvSpPr>
        <p:spPr>
          <a:xfrm>
            <a:off x="6438900" y="4564504"/>
            <a:ext cx="5636638" cy="2117722"/>
          </a:xfrm>
          <a:custGeom>
            <a:avLst/>
            <a:gdLst/>
            <a:ahLst/>
            <a:cxnLst/>
            <a:rect l="l" t="t" r="r" b="b"/>
            <a:pathLst>
              <a:path w="5636638" h="2117722">
                <a:moveTo>
                  <a:pt x="0" y="0"/>
                </a:moveTo>
                <a:lnTo>
                  <a:pt x="5636638" y="0"/>
                </a:lnTo>
                <a:lnTo>
                  <a:pt x="5636638" y="2117722"/>
                </a:lnTo>
                <a:lnTo>
                  <a:pt x="0" y="21177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dirty="0"/>
          </a:p>
        </p:txBody>
      </p:sp>
      <p:sp>
        <p:nvSpPr>
          <p:cNvPr id="21" name="Freeform 21"/>
          <p:cNvSpPr/>
          <p:nvPr/>
        </p:nvSpPr>
        <p:spPr>
          <a:xfrm>
            <a:off x="48768" y="757428"/>
            <a:ext cx="2700528" cy="1569720"/>
          </a:xfrm>
          <a:custGeom>
            <a:avLst/>
            <a:gdLst/>
            <a:ahLst/>
            <a:cxnLst/>
            <a:rect l="l" t="t" r="r" b="b"/>
            <a:pathLst>
              <a:path w="2700528" h="1569720">
                <a:moveTo>
                  <a:pt x="0" y="0"/>
                </a:moveTo>
                <a:lnTo>
                  <a:pt x="2700528" y="0"/>
                </a:lnTo>
                <a:lnTo>
                  <a:pt x="2700528" y="1569720"/>
                </a:lnTo>
                <a:lnTo>
                  <a:pt x="0" y="1569720"/>
                </a:lnTo>
                <a:lnTo>
                  <a:pt x="0" y="0"/>
                </a:lnTo>
                <a:close/>
              </a:path>
            </a:pathLst>
          </a:custGeom>
          <a:blipFill>
            <a:blip r:embed="rId18"/>
            <a:stretch>
              <a:fillRect/>
            </a:stretch>
          </a:blipFill>
        </p:spPr>
      </p:sp>
      <p:sp>
        <p:nvSpPr>
          <p:cNvPr id="22" name="Freeform 22"/>
          <p:cNvSpPr/>
          <p:nvPr/>
        </p:nvSpPr>
        <p:spPr>
          <a:xfrm>
            <a:off x="140208" y="836676"/>
            <a:ext cx="2522220" cy="1415796"/>
          </a:xfrm>
          <a:custGeom>
            <a:avLst/>
            <a:gdLst/>
            <a:ahLst/>
            <a:cxnLst/>
            <a:rect l="l" t="t" r="r" b="b"/>
            <a:pathLst>
              <a:path w="2522220" h="1415796">
                <a:moveTo>
                  <a:pt x="0" y="0"/>
                </a:moveTo>
                <a:lnTo>
                  <a:pt x="2522220" y="0"/>
                </a:lnTo>
                <a:lnTo>
                  <a:pt x="2522220" y="1415796"/>
                </a:lnTo>
                <a:lnTo>
                  <a:pt x="0" y="141579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5" name="Freeform 25"/>
          <p:cNvSpPr/>
          <p:nvPr/>
        </p:nvSpPr>
        <p:spPr>
          <a:xfrm>
            <a:off x="288036" y="1388364"/>
            <a:ext cx="2267712" cy="182880"/>
          </a:xfrm>
          <a:custGeom>
            <a:avLst/>
            <a:gdLst/>
            <a:ahLst/>
            <a:cxnLst/>
            <a:rect l="l" t="t" r="r" b="b"/>
            <a:pathLst>
              <a:path w="2267712" h="182880">
                <a:moveTo>
                  <a:pt x="0" y="0"/>
                </a:moveTo>
                <a:lnTo>
                  <a:pt x="2267712" y="0"/>
                </a:lnTo>
                <a:lnTo>
                  <a:pt x="2267712" y="182880"/>
                </a:lnTo>
                <a:lnTo>
                  <a:pt x="0" y="18288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6" name="Freeform 26"/>
          <p:cNvSpPr/>
          <p:nvPr/>
        </p:nvSpPr>
        <p:spPr>
          <a:xfrm>
            <a:off x="288036" y="1926336"/>
            <a:ext cx="987552" cy="182880"/>
          </a:xfrm>
          <a:custGeom>
            <a:avLst/>
            <a:gdLst/>
            <a:ahLst/>
            <a:cxnLst/>
            <a:rect l="l" t="t" r="r" b="b"/>
            <a:pathLst>
              <a:path w="987552" h="182880">
                <a:moveTo>
                  <a:pt x="0" y="0"/>
                </a:moveTo>
                <a:lnTo>
                  <a:pt x="987552" y="0"/>
                </a:lnTo>
                <a:lnTo>
                  <a:pt x="987552" y="182880"/>
                </a:lnTo>
                <a:lnTo>
                  <a:pt x="0" y="18288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7" name="Freeform 27"/>
          <p:cNvSpPr/>
          <p:nvPr/>
        </p:nvSpPr>
        <p:spPr>
          <a:xfrm>
            <a:off x="61666" y="972837"/>
            <a:ext cx="2439924" cy="312458"/>
          </a:xfrm>
          <a:custGeom>
            <a:avLst/>
            <a:gdLst/>
            <a:ahLst/>
            <a:cxnLst/>
            <a:rect l="l" t="t" r="r" b="b"/>
            <a:pathLst>
              <a:path w="2439924" h="312458">
                <a:moveTo>
                  <a:pt x="0" y="0"/>
                </a:moveTo>
                <a:lnTo>
                  <a:pt x="2439924" y="0"/>
                </a:lnTo>
                <a:lnTo>
                  <a:pt x="2439924" y="312458"/>
                </a:lnTo>
                <a:lnTo>
                  <a:pt x="0" y="312458"/>
                </a:lnTo>
                <a:lnTo>
                  <a:pt x="0" y="0"/>
                </a:lnTo>
                <a:close/>
              </a:path>
            </a:pathLst>
          </a:custGeom>
          <a:blipFill>
            <a:blip r:embed="rId25"/>
            <a:stretch>
              <a:fillRect/>
            </a:stretch>
          </a:blipFill>
        </p:spPr>
      </p:sp>
      <p:sp>
        <p:nvSpPr>
          <p:cNvPr id="28" name="Freeform 28"/>
          <p:cNvSpPr/>
          <p:nvPr/>
        </p:nvSpPr>
        <p:spPr>
          <a:xfrm>
            <a:off x="213360" y="1859242"/>
            <a:ext cx="1132322" cy="312458"/>
          </a:xfrm>
          <a:custGeom>
            <a:avLst/>
            <a:gdLst/>
            <a:ahLst/>
            <a:cxnLst/>
            <a:rect l="l" t="t" r="r" b="b"/>
            <a:pathLst>
              <a:path w="1132322" h="312458">
                <a:moveTo>
                  <a:pt x="0" y="0"/>
                </a:moveTo>
                <a:lnTo>
                  <a:pt x="1132322" y="0"/>
                </a:lnTo>
                <a:lnTo>
                  <a:pt x="1132322" y="312458"/>
                </a:lnTo>
                <a:lnTo>
                  <a:pt x="0" y="312458"/>
                </a:lnTo>
                <a:lnTo>
                  <a:pt x="0" y="0"/>
                </a:lnTo>
                <a:close/>
              </a:path>
            </a:pathLst>
          </a:custGeom>
          <a:blipFill>
            <a:blip r:embed="rId26"/>
            <a:stretch>
              <a:fillRect/>
            </a:stretch>
          </a:blipFill>
        </p:spPr>
      </p:sp>
      <p:sp>
        <p:nvSpPr>
          <p:cNvPr id="29" name="Freeform 29"/>
          <p:cNvSpPr/>
          <p:nvPr/>
        </p:nvSpPr>
        <p:spPr>
          <a:xfrm>
            <a:off x="1182467" y="2181201"/>
            <a:ext cx="1395984" cy="312458"/>
          </a:xfrm>
          <a:custGeom>
            <a:avLst/>
            <a:gdLst/>
            <a:ahLst/>
            <a:cxnLst/>
            <a:rect l="l" t="t" r="r" b="b"/>
            <a:pathLst>
              <a:path w="1395984" h="312458">
                <a:moveTo>
                  <a:pt x="0" y="0"/>
                </a:moveTo>
                <a:lnTo>
                  <a:pt x="1395984" y="0"/>
                </a:lnTo>
                <a:lnTo>
                  <a:pt x="1395984" y="312458"/>
                </a:lnTo>
                <a:lnTo>
                  <a:pt x="0" y="312458"/>
                </a:lnTo>
                <a:lnTo>
                  <a:pt x="0" y="0"/>
                </a:lnTo>
                <a:close/>
              </a:path>
            </a:pathLst>
          </a:custGeom>
          <a:blipFill>
            <a:blip r:embed="rId27"/>
            <a:stretch>
              <a:fillRect/>
            </a:stretch>
          </a:blipFill>
        </p:spPr>
      </p:sp>
      <p:sp>
        <p:nvSpPr>
          <p:cNvPr id="30" name="Freeform 30"/>
          <p:cNvSpPr/>
          <p:nvPr/>
        </p:nvSpPr>
        <p:spPr>
          <a:xfrm>
            <a:off x="1286256" y="1924812"/>
            <a:ext cx="1245108" cy="182880"/>
          </a:xfrm>
          <a:custGeom>
            <a:avLst/>
            <a:gdLst/>
            <a:ahLst/>
            <a:cxnLst/>
            <a:rect l="l" t="t" r="r" b="b"/>
            <a:pathLst>
              <a:path w="1245108" h="182880">
                <a:moveTo>
                  <a:pt x="0" y="0"/>
                </a:moveTo>
                <a:lnTo>
                  <a:pt x="1245108" y="0"/>
                </a:lnTo>
                <a:lnTo>
                  <a:pt x="1245108" y="182880"/>
                </a:lnTo>
                <a:lnTo>
                  <a:pt x="0" y="18288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1" name="Freeform 31"/>
          <p:cNvSpPr/>
          <p:nvPr/>
        </p:nvSpPr>
        <p:spPr>
          <a:xfrm>
            <a:off x="3056506" y="874270"/>
            <a:ext cx="3191894" cy="1452877"/>
          </a:xfrm>
          <a:custGeom>
            <a:avLst/>
            <a:gdLst/>
            <a:ahLst/>
            <a:cxnLst/>
            <a:rect l="l" t="t" r="r" b="b"/>
            <a:pathLst>
              <a:path w="3579876" h="1575816">
                <a:moveTo>
                  <a:pt x="0" y="0"/>
                </a:moveTo>
                <a:lnTo>
                  <a:pt x="3579876" y="0"/>
                </a:lnTo>
                <a:lnTo>
                  <a:pt x="3579876" y="1575816"/>
                </a:lnTo>
                <a:lnTo>
                  <a:pt x="0" y="1575816"/>
                </a:lnTo>
                <a:lnTo>
                  <a:pt x="0" y="0"/>
                </a:lnTo>
                <a:close/>
              </a:path>
            </a:pathLst>
          </a:custGeom>
          <a:blipFill>
            <a:blip r:embed="rId30"/>
            <a:stretch>
              <a:fillRect/>
            </a:stretch>
          </a:blipFill>
        </p:spPr>
      </p:sp>
      <p:sp>
        <p:nvSpPr>
          <p:cNvPr id="35" name="Freeform 35"/>
          <p:cNvSpPr/>
          <p:nvPr/>
        </p:nvSpPr>
        <p:spPr>
          <a:xfrm>
            <a:off x="3363468" y="1345692"/>
            <a:ext cx="309372" cy="315468"/>
          </a:xfrm>
          <a:custGeom>
            <a:avLst/>
            <a:gdLst/>
            <a:ahLst/>
            <a:cxnLst/>
            <a:rect l="l" t="t" r="r" b="b"/>
            <a:pathLst>
              <a:path w="309372" h="315468">
                <a:moveTo>
                  <a:pt x="0" y="0"/>
                </a:moveTo>
                <a:lnTo>
                  <a:pt x="309372" y="0"/>
                </a:lnTo>
                <a:lnTo>
                  <a:pt x="309372" y="315468"/>
                </a:lnTo>
                <a:lnTo>
                  <a:pt x="0" y="31546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8" name="Freeform 38"/>
          <p:cNvSpPr/>
          <p:nvPr/>
        </p:nvSpPr>
        <p:spPr>
          <a:xfrm>
            <a:off x="2949826" y="2006616"/>
            <a:ext cx="1176528" cy="228600"/>
          </a:xfrm>
          <a:custGeom>
            <a:avLst/>
            <a:gdLst/>
            <a:ahLst/>
            <a:cxnLst/>
            <a:rect l="l" t="t" r="r" b="b"/>
            <a:pathLst>
              <a:path w="1176528" h="228600">
                <a:moveTo>
                  <a:pt x="0" y="0"/>
                </a:moveTo>
                <a:lnTo>
                  <a:pt x="1176528" y="0"/>
                </a:lnTo>
                <a:lnTo>
                  <a:pt x="1176528" y="228600"/>
                </a:lnTo>
                <a:lnTo>
                  <a:pt x="0" y="228600"/>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39" name="Freeform 39"/>
          <p:cNvSpPr/>
          <p:nvPr/>
        </p:nvSpPr>
        <p:spPr>
          <a:xfrm>
            <a:off x="4316540" y="862955"/>
            <a:ext cx="1822323" cy="1034367"/>
          </a:xfrm>
          <a:custGeom>
            <a:avLst/>
            <a:gdLst/>
            <a:ahLst/>
            <a:cxnLst/>
            <a:rect l="l" t="t" r="r" b="b"/>
            <a:pathLst>
              <a:path w="1822323" h="1034367">
                <a:moveTo>
                  <a:pt x="0" y="0"/>
                </a:moveTo>
                <a:lnTo>
                  <a:pt x="1822322" y="0"/>
                </a:lnTo>
                <a:lnTo>
                  <a:pt x="1822322" y="1034368"/>
                </a:lnTo>
                <a:lnTo>
                  <a:pt x="0" y="1034368"/>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41" name="Freeform 41"/>
          <p:cNvSpPr/>
          <p:nvPr/>
        </p:nvSpPr>
        <p:spPr>
          <a:xfrm>
            <a:off x="4488180" y="1862290"/>
            <a:ext cx="1464564" cy="358178"/>
          </a:xfrm>
          <a:custGeom>
            <a:avLst/>
            <a:gdLst/>
            <a:ahLst/>
            <a:cxnLst/>
            <a:rect l="l" t="t" r="r" b="b"/>
            <a:pathLst>
              <a:path w="1464564" h="358178">
                <a:moveTo>
                  <a:pt x="0" y="0"/>
                </a:moveTo>
                <a:lnTo>
                  <a:pt x="1464564" y="0"/>
                </a:lnTo>
                <a:lnTo>
                  <a:pt x="1464564" y="358178"/>
                </a:lnTo>
                <a:lnTo>
                  <a:pt x="0" y="358178"/>
                </a:lnTo>
                <a:lnTo>
                  <a:pt x="0" y="0"/>
                </a:lnTo>
                <a:close/>
              </a:path>
            </a:pathLst>
          </a:custGeom>
          <a:blipFill>
            <a:blip r:embed="rId37"/>
            <a:stretch>
              <a:fillRect/>
            </a:stretch>
          </a:blipFill>
        </p:spPr>
      </p:sp>
      <p:sp>
        <p:nvSpPr>
          <p:cNvPr id="42" name="Freeform 42"/>
          <p:cNvSpPr/>
          <p:nvPr/>
        </p:nvSpPr>
        <p:spPr>
          <a:xfrm>
            <a:off x="4567428" y="1929384"/>
            <a:ext cx="1310640" cy="228600"/>
          </a:xfrm>
          <a:custGeom>
            <a:avLst/>
            <a:gdLst/>
            <a:ahLst/>
            <a:cxnLst/>
            <a:rect l="l" t="t" r="r" b="b"/>
            <a:pathLst>
              <a:path w="1310640" h="228600">
                <a:moveTo>
                  <a:pt x="0" y="0"/>
                </a:moveTo>
                <a:lnTo>
                  <a:pt x="1310640" y="0"/>
                </a:lnTo>
                <a:lnTo>
                  <a:pt x="1310640" y="228600"/>
                </a:lnTo>
                <a:lnTo>
                  <a:pt x="0" y="22860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43" name="Freeform 43"/>
          <p:cNvSpPr/>
          <p:nvPr/>
        </p:nvSpPr>
        <p:spPr>
          <a:xfrm>
            <a:off x="919144" y="578090"/>
            <a:ext cx="461772" cy="461772"/>
          </a:xfrm>
          <a:custGeom>
            <a:avLst/>
            <a:gdLst/>
            <a:ahLst/>
            <a:cxnLst/>
            <a:rect l="l" t="t" r="r" b="b"/>
            <a:pathLst>
              <a:path w="461772" h="461772">
                <a:moveTo>
                  <a:pt x="0" y="0"/>
                </a:moveTo>
                <a:lnTo>
                  <a:pt x="461772" y="0"/>
                </a:lnTo>
                <a:lnTo>
                  <a:pt x="461772" y="461772"/>
                </a:lnTo>
                <a:lnTo>
                  <a:pt x="0" y="461772"/>
                </a:lnTo>
                <a:lnTo>
                  <a:pt x="0" y="0"/>
                </a:lnTo>
                <a:close/>
              </a:path>
            </a:pathLst>
          </a:custGeom>
          <a:blipFill>
            <a:blip r:embed="rId40"/>
            <a:stretch>
              <a:fillRect/>
            </a:stretch>
          </a:blipFill>
        </p:spPr>
      </p:sp>
      <p:sp>
        <p:nvSpPr>
          <p:cNvPr id="44" name="Freeform 44"/>
          <p:cNvSpPr/>
          <p:nvPr/>
        </p:nvSpPr>
        <p:spPr>
          <a:xfrm>
            <a:off x="15240" y="2473462"/>
            <a:ext cx="4023360" cy="1013450"/>
          </a:xfrm>
          <a:custGeom>
            <a:avLst/>
            <a:gdLst/>
            <a:ahLst/>
            <a:cxnLst/>
            <a:rect l="l" t="t" r="r" b="b"/>
            <a:pathLst>
              <a:path w="6259068" h="1013450">
                <a:moveTo>
                  <a:pt x="0" y="0"/>
                </a:moveTo>
                <a:lnTo>
                  <a:pt x="6259068" y="0"/>
                </a:lnTo>
                <a:lnTo>
                  <a:pt x="6259068" y="1013450"/>
                </a:lnTo>
                <a:lnTo>
                  <a:pt x="0" y="1013450"/>
                </a:lnTo>
                <a:lnTo>
                  <a:pt x="0" y="0"/>
                </a:lnTo>
                <a:close/>
              </a:path>
            </a:pathLst>
          </a:custGeom>
          <a:blipFill>
            <a:blip r:embed="rId41"/>
            <a:stretch>
              <a:fillRect/>
            </a:stretch>
          </a:blipFill>
        </p:spPr>
      </p:sp>
      <p:sp>
        <p:nvSpPr>
          <p:cNvPr id="45" name="Freeform 45"/>
          <p:cNvSpPr/>
          <p:nvPr/>
        </p:nvSpPr>
        <p:spPr>
          <a:xfrm>
            <a:off x="61666" y="2558796"/>
            <a:ext cx="4426514" cy="868680"/>
          </a:xfrm>
          <a:custGeom>
            <a:avLst/>
            <a:gdLst/>
            <a:ahLst/>
            <a:cxnLst/>
            <a:rect l="l" t="t" r="r" b="b"/>
            <a:pathLst>
              <a:path w="6013704" h="868680">
                <a:moveTo>
                  <a:pt x="0" y="0"/>
                </a:moveTo>
                <a:lnTo>
                  <a:pt x="6013704" y="0"/>
                </a:lnTo>
                <a:lnTo>
                  <a:pt x="6013704" y="868680"/>
                </a:lnTo>
                <a:lnTo>
                  <a:pt x="0" y="868680"/>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46" name="Freeform 46"/>
          <p:cNvSpPr/>
          <p:nvPr/>
        </p:nvSpPr>
        <p:spPr>
          <a:xfrm>
            <a:off x="5535925" y="2366782"/>
            <a:ext cx="461772" cy="461772"/>
          </a:xfrm>
          <a:custGeom>
            <a:avLst/>
            <a:gdLst/>
            <a:ahLst/>
            <a:cxnLst/>
            <a:rect l="l" t="t" r="r" b="b"/>
            <a:pathLst>
              <a:path w="461772" h="461772">
                <a:moveTo>
                  <a:pt x="0" y="0"/>
                </a:moveTo>
                <a:lnTo>
                  <a:pt x="461772" y="0"/>
                </a:lnTo>
                <a:lnTo>
                  <a:pt x="461772" y="461772"/>
                </a:lnTo>
                <a:lnTo>
                  <a:pt x="0" y="461772"/>
                </a:lnTo>
                <a:lnTo>
                  <a:pt x="0" y="0"/>
                </a:lnTo>
                <a:close/>
              </a:path>
            </a:pathLst>
          </a:custGeom>
          <a:blipFill>
            <a:blip r:embed="rId44"/>
            <a:stretch>
              <a:fillRect/>
            </a:stretch>
          </a:blipFill>
        </p:spPr>
      </p:sp>
      <p:sp>
        <p:nvSpPr>
          <p:cNvPr id="51" name="Freeform 51"/>
          <p:cNvSpPr/>
          <p:nvPr/>
        </p:nvSpPr>
        <p:spPr>
          <a:xfrm>
            <a:off x="13716" y="4972822"/>
            <a:ext cx="6306312" cy="1801368"/>
          </a:xfrm>
          <a:custGeom>
            <a:avLst/>
            <a:gdLst/>
            <a:ahLst/>
            <a:cxnLst/>
            <a:rect l="l" t="t" r="r" b="b"/>
            <a:pathLst>
              <a:path w="6306312" h="1801368">
                <a:moveTo>
                  <a:pt x="0" y="0"/>
                </a:moveTo>
                <a:lnTo>
                  <a:pt x="6306312" y="0"/>
                </a:lnTo>
                <a:lnTo>
                  <a:pt x="6306312" y="1801368"/>
                </a:lnTo>
                <a:lnTo>
                  <a:pt x="0" y="1801368"/>
                </a:lnTo>
                <a:lnTo>
                  <a:pt x="0" y="0"/>
                </a:lnTo>
                <a:close/>
              </a:path>
            </a:pathLst>
          </a:custGeom>
          <a:blipFill>
            <a:blip r:embed="rId45"/>
            <a:stretch>
              <a:fillRect/>
            </a:stretch>
          </a:blipFill>
        </p:spPr>
      </p:sp>
      <p:sp>
        <p:nvSpPr>
          <p:cNvPr id="52" name="Freeform 52"/>
          <p:cNvSpPr/>
          <p:nvPr/>
        </p:nvSpPr>
        <p:spPr>
          <a:xfrm>
            <a:off x="76705" y="4991605"/>
            <a:ext cx="6184897" cy="1768345"/>
          </a:xfrm>
          <a:custGeom>
            <a:avLst/>
            <a:gdLst/>
            <a:ahLst/>
            <a:cxnLst/>
            <a:rect l="l" t="t" r="r" b="b"/>
            <a:pathLst>
              <a:path w="6184897" h="1768345">
                <a:moveTo>
                  <a:pt x="0" y="0"/>
                </a:moveTo>
                <a:lnTo>
                  <a:pt x="6184897" y="0"/>
                </a:lnTo>
                <a:lnTo>
                  <a:pt x="6184897" y="1768345"/>
                </a:lnTo>
                <a:lnTo>
                  <a:pt x="0" y="1768345"/>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53" name="Freeform 53"/>
          <p:cNvSpPr/>
          <p:nvPr/>
        </p:nvSpPr>
        <p:spPr>
          <a:xfrm flipH="1">
            <a:off x="2243328" y="3883152"/>
            <a:ext cx="158496" cy="222504"/>
          </a:xfrm>
          <a:custGeom>
            <a:avLst/>
            <a:gdLst/>
            <a:ahLst/>
            <a:cxnLst/>
            <a:rect l="l" t="t" r="r" b="b"/>
            <a:pathLst>
              <a:path w="158496" h="222504">
                <a:moveTo>
                  <a:pt x="158496" y="0"/>
                </a:moveTo>
                <a:lnTo>
                  <a:pt x="0" y="0"/>
                </a:lnTo>
                <a:lnTo>
                  <a:pt x="0" y="222504"/>
                </a:lnTo>
                <a:lnTo>
                  <a:pt x="158496" y="222504"/>
                </a:lnTo>
                <a:lnTo>
                  <a:pt x="158496" y="0"/>
                </a:lnTo>
                <a:close/>
              </a:path>
            </a:pathLst>
          </a:custGeom>
          <a:blipFill>
            <a:blip r:embed="rId48"/>
            <a:stretch>
              <a:fillRect/>
            </a:stretch>
          </a:blipFill>
        </p:spPr>
      </p:sp>
      <p:sp>
        <p:nvSpPr>
          <p:cNvPr id="54" name="Freeform 54"/>
          <p:cNvSpPr/>
          <p:nvPr/>
        </p:nvSpPr>
        <p:spPr>
          <a:xfrm>
            <a:off x="172212" y="5536692"/>
            <a:ext cx="2238756" cy="1153678"/>
          </a:xfrm>
          <a:custGeom>
            <a:avLst/>
            <a:gdLst/>
            <a:ahLst/>
            <a:cxnLst/>
            <a:rect l="l" t="t" r="r" b="b"/>
            <a:pathLst>
              <a:path w="2238756" h="1153678">
                <a:moveTo>
                  <a:pt x="0" y="0"/>
                </a:moveTo>
                <a:lnTo>
                  <a:pt x="2238756" y="0"/>
                </a:lnTo>
                <a:lnTo>
                  <a:pt x="2238756" y="1153678"/>
                </a:lnTo>
                <a:lnTo>
                  <a:pt x="0" y="1153678"/>
                </a:lnTo>
                <a:lnTo>
                  <a:pt x="0" y="0"/>
                </a:lnTo>
                <a:close/>
              </a:path>
            </a:pathLst>
          </a:custGeom>
          <a:blipFill>
            <a:blip r:embed="rId49"/>
            <a:stretch>
              <a:fillRect/>
            </a:stretch>
          </a:blipFill>
        </p:spPr>
      </p:sp>
      <p:sp>
        <p:nvSpPr>
          <p:cNvPr id="55" name="Freeform 55"/>
          <p:cNvSpPr/>
          <p:nvPr/>
        </p:nvSpPr>
        <p:spPr>
          <a:xfrm>
            <a:off x="195577" y="5445757"/>
            <a:ext cx="2196589" cy="1236469"/>
          </a:xfrm>
          <a:custGeom>
            <a:avLst/>
            <a:gdLst/>
            <a:ahLst/>
            <a:cxnLst/>
            <a:rect l="l" t="t" r="r" b="b"/>
            <a:pathLst>
              <a:path w="2196589" h="1236469">
                <a:moveTo>
                  <a:pt x="0" y="0"/>
                </a:moveTo>
                <a:lnTo>
                  <a:pt x="2196589" y="0"/>
                </a:lnTo>
                <a:lnTo>
                  <a:pt x="2196589" y="1236469"/>
                </a:lnTo>
                <a:lnTo>
                  <a:pt x="0" y="1236469"/>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56" name="Freeform 56"/>
          <p:cNvSpPr/>
          <p:nvPr/>
        </p:nvSpPr>
        <p:spPr>
          <a:xfrm>
            <a:off x="4358640" y="5568696"/>
            <a:ext cx="1825752" cy="1153678"/>
          </a:xfrm>
          <a:custGeom>
            <a:avLst/>
            <a:gdLst/>
            <a:ahLst/>
            <a:cxnLst/>
            <a:rect l="l" t="t" r="r" b="b"/>
            <a:pathLst>
              <a:path w="1825752" h="1153678">
                <a:moveTo>
                  <a:pt x="0" y="0"/>
                </a:moveTo>
                <a:lnTo>
                  <a:pt x="1825752" y="0"/>
                </a:lnTo>
                <a:lnTo>
                  <a:pt x="1825752" y="1153678"/>
                </a:lnTo>
                <a:lnTo>
                  <a:pt x="0" y="1153678"/>
                </a:lnTo>
                <a:lnTo>
                  <a:pt x="0" y="0"/>
                </a:lnTo>
                <a:close/>
              </a:path>
            </a:pathLst>
          </a:custGeom>
          <a:blipFill>
            <a:blip r:embed="rId52"/>
            <a:stretch>
              <a:fillRect/>
            </a:stretch>
          </a:blipFill>
        </p:spPr>
      </p:sp>
      <p:sp>
        <p:nvSpPr>
          <p:cNvPr id="57" name="Freeform 57"/>
          <p:cNvSpPr/>
          <p:nvPr/>
        </p:nvSpPr>
        <p:spPr>
          <a:xfrm>
            <a:off x="2487168" y="6149340"/>
            <a:ext cx="1816608" cy="477012"/>
          </a:xfrm>
          <a:custGeom>
            <a:avLst/>
            <a:gdLst/>
            <a:ahLst/>
            <a:cxnLst/>
            <a:rect l="l" t="t" r="r" b="b"/>
            <a:pathLst>
              <a:path w="1816608" h="477012">
                <a:moveTo>
                  <a:pt x="0" y="0"/>
                </a:moveTo>
                <a:lnTo>
                  <a:pt x="1816608" y="0"/>
                </a:lnTo>
                <a:lnTo>
                  <a:pt x="1816608" y="477012"/>
                </a:lnTo>
                <a:lnTo>
                  <a:pt x="0" y="477012"/>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58" name="Freeform 58"/>
          <p:cNvSpPr/>
          <p:nvPr/>
        </p:nvSpPr>
        <p:spPr>
          <a:xfrm>
            <a:off x="4375909" y="5464045"/>
            <a:ext cx="1794253" cy="1250185"/>
          </a:xfrm>
          <a:custGeom>
            <a:avLst/>
            <a:gdLst/>
            <a:ahLst/>
            <a:cxnLst/>
            <a:rect l="l" t="t" r="r" b="b"/>
            <a:pathLst>
              <a:path w="1794253" h="1250185">
                <a:moveTo>
                  <a:pt x="0" y="0"/>
                </a:moveTo>
                <a:lnTo>
                  <a:pt x="1794253" y="0"/>
                </a:lnTo>
                <a:lnTo>
                  <a:pt x="1794253" y="1250185"/>
                </a:lnTo>
                <a:lnTo>
                  <a:pt x="0" y="1250185"/>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59" name="Freeform 59"/>
          <p:cNvSpPr/>
          <p:nvPr/>
        </p:nvSpPr>
        <p:spPr>
          <a:xfrm>
            <a:off x="2092576" y="5076949"/>
            <a:ext cx="2283838" cy="1079497"/>
          </a:xfrm>
          <a:custGeom>
            <a:avLst/>
            <a:gdLst/>
            <a:ahLst/>
            <a:cxnLst/>
            <a:rect l="l" t="t" r="r" b="b"/>
            <a:pathLst>
              <a:path w="2283838" h="1079497">
                <a:moveTo>
                  <a:pt x="0" y="0"/>
                </a:moveTo>
                <a:lnTo>
                  <a:pt x="2283838" y="0"/>
                </a:lnTo>
                <a:lnTo>
                  <a:pt x="2283838" y="1079497"/>
                </a:lnTo>
                <a:lnTo>
                  <a:pt x="0" y="1079497"/>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sp>
      <p:sp>
        <p:nvSpPr>
          <p:cNvPr id="60" name="Freeform 60"/>
          <p:cNvSpPr/>
          <p:nvPr/>
        </p:nvSpPr>
        <p:spPr>
          <a:xfrm>
            <a:off x="2359152" y="5042916"/>
            <a:ext cx="2033016" cy="1120150"/>
          </a:xfrm>
          <a:custGeom>
            <a:avLst/>
            <a:gdLst/>
            <a:ahLst/>
            <a:cxnLst/>
            <a:rect l="l" t="t" r="r" b="b"/>
            <a:pathLst>
              <a:path w="2033016" h="1120150">
                <a:moveTo>
                  <a:pt x="0" y="0"/>
                </a:moveTo>
                <a:lnTo>
                  <a:pt x="2033016" y="0"/>
                </a:lnTo>
                <a:lnTo>
                  <a:pt x="2033016" y="1120150"/>
                </a:lnTo>
                <a:lnTo>
                  <a:pt x="0" y="1120150"/>
                </a:lnTo>
                <a:lnTo>
                  <a:pt x="0" y="0"/>
                </a:lnTo>
                <a:close/>
              </a:path>
            </a:pathLst>
          </a:custGeom>
          <a:blipFill>
            <a:blip r:embed="rId59"/>
            <a:stretch>
              <a:fillRect/>
            </a:stretch>
          </a:blipFill>
        </p:spPr>
      </p:sp>
      <p:sp>
        <p:nvSpPr>
          <p:cNvPr id="61" name="Freeform 61"/>
          <p:cNvSpPr/>
          <p:nvPr/>
        </p:nvSpPr>
        <p:spPr>
          <a:xfrm>
            <a:off x="5164836" y="510502"/>
            <a:ext cx="1059170" cy="312458"/>
          </a:xfrm>
          <a:custGeom>
            <a:avLst/>
            <a:gdLst/>
            <a:ahLst/>
            <a:cxnLst/>
            <a:rect l="l" t="t" r="r" b="b"/>
            <a:pathLst>
              <a:path w="1059170" h="312458">
                <a:moveTo>
                  <a:pt x="0" y="0"/>
                </a:moveTo>
                <a:lnTo>
                  <a:pt x="1059170" y="0"/>
                </a:lnTo>
                <a:lnTo>
                  <a:pt x="1059170" y="312458"/>
                </a:lnTo>
                <a:lnTo>
                  <a:pt x="0" y="312458"/>
                </a:lnTo>
                <a:lnTo>
                  <a:pt x="0" y="0"/>
                </a:lnTo>
                <a:close/>
              </a:path>
            </a:pathLst>
          </a:custGeom>
          <a:blipFill>
            <a:blip r:embed="rId60"/>
            <a:stretch>
              <a:fillRect/>
            </a:stretch>
          </a:blipFill>
        </p:spPr>
      </p:sp>
      <p:sp>
        <p:nvSpPr>
          <p:cNvPr id="62" name="Freeform 62"/>
          <p:cNvSpPr/>
          <p:nvPr/>
        </p:nvSpPr>
        <p:spPr>
          <a:xfrm>
            <a:off x="5239512" y="577596"/>
            <a:ext cx="914400" cy="182880"/>
          </a:xfrm>
          <a:custGeom>
            <a:avLst/>
            <a:gdLst/>
            <a:ahLst/>
            <a:cxnLst/>
            <a:rect l="l" t="t" r="r" b="b"/>
            <a:pathLst>
              <a:path w="914400" h="182880">
                <a:moveTo>
                  <a:pt x="0" y="0"/>
                </a:moveTo>
                <a:lnTo>
                  <a:pt x="914400" y="0"/>
                </a:lnTo>
                <a:lnTo>
                  <a:pt x="914400" y="182880"/>
                </a:lnTo>
                <a:lnTo>
                  <a:pt x="0" y="182880"/>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sp>
      <p:sp>
        <p:nvSpPr>
          <p:cNvPr id="63" name="TextBox 63"/>
          <p:cNvSpPr txBox="1"/>
          <p:nvPr/>
        </p:nvSpPr>
        <p:spPr>
          <a:xfrm>
            <a:off x="426415" y="111633"/>
            <a:ext cx="5547398" cy="301365"/>
          </a:xfrm>
          <a:prstGeom prst="rect">
            <a:avLst/>
          </a:prstGeom>
        </p:spPr>
        <p:txBody>
          <a:bodyPr lIns="0" tIns="0" rIns="0" bIns="0" rtlCol="0" anchor="t">
            <a:spAutoFit/>
          </a:bodyPr>
          <a:lstStyle/>
          <a:p>
            <a:pPr algn="l">
              <a:lnSpc>
                <a:spcPts val="2520"/>
              </a:lnSpc>
            </a:pPr>
            <a:r>
              <a:rPr lang="en-US" sz="1800" b="1" dirty="0">
                <a:solidFill>
                  <a:srgbClr val="FFFFFF"/>
                </a:solidFill>
                <a:latin typeface="Calibri (MS) Bold"/>
                <a:ea typeface="Calibri (MS) Bold"/>
                <a:cs typeface="Calibri (MS) Bold"/>
                <a:sym typeface="Calibri (MS) Bold"/>
              </a:rPr>
              <a:t>USER RESEARCH –SURVEY </a:t>
            </a:r>
            <a:r>
              <a:rPr lang="en-US" b="1" dirty="0">
                <a:solidFill>
                  <a:srgbClr val="FFFFFF"/>
                </a:solidFill>
                <a:latin typeface="Calibri (MS) Bold"/>
                <a:ea typeface="Calibri (MS) Bold"/>
                <a:cs typeface="Calibri (MS) Bold"/>
                <a:sym typeface="Calibri (MS) Bold"/>
              </a:rPr>
              <a:t>50</a:t>
            </a:r>
            <a:r>
              <a:rPr lang="en-US" sz="1800" b="1" dirty="0">
                <a:solidFill>
                  <a:srgbClr val="FFFFFF"/>
                </a:solidFill>
                <a:latin typeface="Calibri (MS) Bold"/>
                <a:ea typeface="Calibri (MS) Bold"/>
                <a:cs typeface="Calibri (MS) Bold"/>
                <a:sym typeface="Calibri (MS) Bold"/>
              </a:rPr>
              <a:t> PEOPLE AND 5 INTERVIEWS</a:t>
            </a:r>
          </a:p>
        </p:txBody>
      </p:sp>
      <p:sp>
        <p:nvSpPr>
          <p:cNvPr id="64" name="TextBox 64"/>
          <p:cNvSpPr txBox="1"/>
          <p:nvPr/>
        </p:nvSpPr>
        <p:spPr>
          <a:xfrm>
            <a:off x="7517892" y="113157"/>
            <a:ext cx="3421094" cy="339090"/>
          </a:xfrm>
          <a:prstGeom prst="rect">
            <a:avLst/>
          </a:prstGeom>
        </p:spPr>
        <p:txBody>
          <a:bodyPr lIns="0" tIns="0" rIns="0" bIns="0" rtlCol="0" anchor="t">
            <a:spAutoFit/>
          </a:bodyPr>
          <a:lstStyle/>
          <a:p>
            <a:pPr algn="l">
              <a:lnSpc>
                <a:spcPts val="2520"/>
              </a:lnSpc>
            </a:pPr>
            <a:r>
              <a:rPr lang="en-US" sz="1800" b="1">
                <a:solidFill>
                  <a:srgbClr val="FFFFFF"/>
                </a:solidFill>
                <a:latin typeface="Calibri (MS) Bold"/>
                <a:ea typeface="Calibri (MS) Bold"/>
                <a:cs typeface="Calibri (MS) Bold"/>
                <a:sym typeface="Calibri (MS) Bold"/>
              </a:rPr>
              <a:t>TARGET SEGMENT -USER PERSONA</a:t>
            </a:r>
          </a:p>
        </p:txBody>
      </p:sp>
      <p:sp>
        <p:nvSpPr>
          <p:cNvPr id="65" name="TextBox 65"/>
          <p:cNvSpPr txBox="1"/>
          <p:nvPr/>
        </p:nvSpPr>
        <p:spPr>
          <a:xfrm>
            <a:off x="6532917" y="714184"/>
            <a:ext cx="5455248" cy="711028"/>
          </a:xfrm>
          <a:prstGeom prst="rect">
            <a:avLst/>
          </a:prstGeom>
        </p:spPr>
        <p:txBody>
          <a:bodyPr wrap="square" lIns="0" tIns="0" rIns="0" bIns="0" rtlCol="0" anchor="t">
            <a:spAutoFit/>
          </a:bodyPr>
          <a:lstStyle/>
          <a:p>
            <a:pPr algn="l">
              <a:lnSpc>
                <a:spcPts val="2234"/>
              </a:lnSpc>
            </a:pPr>
            <a:r>
              <a:rPr lang="en-US" sz="1596" b="1" dirty="0">
                <a:solidFill>
                  <a:srgbClr val="000000"/>
                </a:solidFill>
                <a:latin typeface="Calibri (MS) Bold"/>
                <a:ea typeface="Calibri (MS) Bold"/>
                <a:cs typeface="Calibri (MS) Bold"/>
                <a:sym typeface="Calibri (MS) Bold"/>
              </a:rPr>
              <a:t>Priyanka | 32 | Java Developer | Hyderabad</a:t>
            </a:r>
          </a:p>
          <a:p>
            <a:pPr algn="l">
              <a:lnSpc>
                <a:spcPts val="1683"/>
              </a:lnSpc>
            </a:pPr>
            <a:r>
              <a:rPr lang="en-US" sz="1400" dirty="0">
                <a:solidFill>
                  <a:srgbClr val="000000"/>
                </a:solidFill>
                <a:latin typeface="Calibri (MS)"/>
                <a:ea typeface="Calibri (MS)"/>
                <a:cs typeface="Calibri (MS)"/>
                <a:sym typeface="Calibri (MS)"/>
              </a:rPr>
              <a:t>She orders food every weekend as she takes break from cooking and want to try new dishes</a:t>
            </a:r>
          </a:p>
        </p:txBody>
      </p:sp>
      <p:sp>
        <p:nvSpPr>
          <p:cNvPr id="66" name="TextBox 66"/>
          <p:cNvSpPr txBox="1"/>
          <p:nvPr/>
        </p:nvSpPr>
        <p:spPr>
          <a:xfrm>
            <a:off x="6435784" y="3831011"/>
            <a:ext cx="5447244" cy="641201"/>
          </a:xfrm>
          <a:prstGeom prst="rect">
            <a:avLst/>
          </a:prstGeom>
        </p:spPr>
        <p:txBody>
          <a:bodyPr wrap="square" lIns="0" tIns="0" rIns="0" bIns="0" rtlCol="0" anchor="t">
            <a:spAutoFit/>
          </a:bodyPr>
          <a:lstStyle/>
          <a:p>
            <a:pPr algn="l">
              <a:lnSpc>
                <a:spcPts val="2234"/>
              </a:lnSpc>
            </a:pPr>
            <a:r>
              <a:rPr lang="en-US" sz="1596" b="1" dirty="0" err="1">
                <a:solidFill>
                  <a:srgbClr val="000000"/>
                </a:solidFill>
                <a:latin typeface="Calibri (MS) Bold"/>
                <a:ea typeface="Calibri (MS) Bold"/>
                <a:cs typeface="Calibri (MS) Bold"/>
                <a:sym typeface="Calibri (MS) Bold"/>
              </a:rPr>
              <a:t>Srinivasulu</a:t>
            </a:r>
            <a:r>
              <a:rPr lang="en-US" sz="1596" b="1" dirty="0">
                <a:solidFill>
                  <a:srgbClr val="000000"/>
                </a:solidFill>
                <a:latin typeface="Calibri (MS) Bold"/>
                <a:ea typeface="Calibri (MS) Bold"/>
                <a:cs typeface="Calibri (MS) Bold"/>
                <a:sym typeface="Calibri (MS) Bold"/>
              </a:rPr>
              <a:t> | 62 | Rt. Govt Employee| Guntur</a:t>
            </a:r>
          </a:p>
          <a:p>
            <a:pPr algn="l">
              <a:lnSpc>
                <a:spcPts val="1439"/>
              </a:lnSpc>
            </a:pPr>
            <a:r>
              <a:rPr lang="en-US" sz="1200" dirty="0">
                <a:solidFill>
                  <a:srgbClr val="000000"/>
                </a:solidFill>
                <a:latin typeface="Calibri (MS)"/>
                <a:ea typeface="Calibri (MS)"/>
                <a:cs typeface="Calibri (MS)"/>
                <a:sym typeface="Calibri (MS)"/>
              </a:rPr>
              <a:t>He orders food online almost  everyday as he want to explore good authenticated restaurant in the city</a:t>
            </a:r>
          </a:p>
        </p:txBody>
      </p:sp>
      <p:sp>
        <p:nvSpPr>
          <p:cNvPr id="67" name="TextBox 67"/>
          <p:cNvSpPr txBox="1"/>
          <p:nvPr/>
        </p:nvSpPr>
        <p:spPr>
          <a:xfrm>
            <a:off x="187757" y="580139"/>
            <a:ext cx="946518" cy="213360"/>
          </a:xfrm>
          <a:prstGeom prst="rect">
            <a:avLst/>
          </a:prstGeom>
        </p:spPr>
        <p:txBody>
          <a:bodyPr lIns="0" tIns="0" rIns="0" bIns="0" rtlCol="0" anchor="t">
            <a:spAutoFit/>
          </a:bodyPr>
          <a:lstStyle/>
          <a:p>
            <a:pPr algn="l">
              <a:lnSpc>
                <a:spcPts val="1679"/>
              </a:lnSpc>
            </a:pPr>
            <a:r>
              <a:rPr lang="en-US" sz="1200" b="1">
                <a:solidFill>
                  <a:srgbClr val="FFFFFF"/>
                </a:solidFill>
                <a:latin typeface="Calibri (MS) Bold"/>
                <a:ea typeface="Calibri (MS) Bold"/>
                <a:cs typeface="Calibri (MS) Bold"/>
                <a:sym typeface="Calibri (MS) Bold"/>
              </a:rPr>
              <a:t>Who are they?</a:t>
            </a:r>
          </a:p>
        </p:txBody>
      </p:sp>
      <p:sp>
        <p:nvSpPr>
          <p:cNvPr id="68" name="TextBox 68"/>
          <p:cNvSpPr txBox="1"/>
          <p:nvPr/>
        </p:nvSpPr>
        <p:spPr>
          <a:xfrm>
            <a:off x="636118" y="5171951"/>
            <a:ext cx="1404004" cy="204158"/>
          </a:xfrm>
          <a:prstGeom prst="rect">
            <a:avLst/>
          </a:prstGeom>
        </p:spPr>
        <p:txBody>
          <a:bodyPr lIns="0" tIns="0" rIns="0" bIns="0" rtlCol="0" anchor="t">
            <a:spAutoFit/>
          </a:bodyPr>
          <a:lstStyle/>
          <a:p>
            <a:pPr algn="l">
              <a:lnSpc>
                <a:spcPts val="1679"/>
              </a:lnSpc>
            </a:pPr>
            <a:r>
              <a:rPr lang="en-US" sz="1200" b="1" dirty="0">
                <a:latin typeface="Calibri (MS) Bold"/>
                <a:ea typeface="Calibri (MS) Bold"/>
                <a:cs typeface="Calibri (MS) Bold"/>
                <a:sym typeface="Calibri (MS) Bold"/>
              </a:rPr>
              <a:t>Never writes a review</a:t>
            </a:r>
          </a:p>
        </p:txBody>
      </p:sp>
      <p:sp>
        <p:nvSpPr>
          <p:cNvPr id="69" name="TextBox 69"/>
          <p:cNvSpPr txBox="1"/>
          <p:nvPr/>
        </p:nvSpPr>
        <p:spPr>
          <a:xfrm>
            <a:off x="159410" y="2297687"/>
            <a:ext cx="3142383" cy="204158"/>
          </a:xfrm>
          <a:prstGeom prst="rect">
            <a:avLst/>
          </a:prstGeom>
        </p:spPr>
        <p:txBody>
          <a:bodyPr lIns="0" tIns="0" rIns="0" bIns="0" rtlCol="0" anchor="t">
            <a:spAutoFit/>
          </a:bodyPr>
          <a:lstStyle/>
          <a:p>
            <a:pPr algn="l">
              <a:lnSpc>
                <a:spcPts val="1679"/>
              </a:lnSpc>
            </a:pPr>
            <a:r>
              <a:rPr lang="en-US" sz="1200" b="1" dirty="0">
                <a:latin typeface="Calibri (MS) Bold"/>
                <a:ea typeface="Calibri (MS) Bold"/>
                <a:cs typeface="Calibri (MS) Bold"/>
                <a:sym typeface="Calibri (MS) Bold"/>
              </a:rPr>
              <a:t>How many times do they order food in a month?</a:t>
            </a:r>
          </a:p>
        </p:txBody>
      </p:sp>
      <p:sp>
        <p:nvSpPr>
          <p:cNvPr id="70" name="TextBox 70"/>
          <p:cNvSpPr txBox="1"/>
          <p:nvPr/>
        </p:nvSpPr>
        <p:spPr>
          <a:xfrm>
            <a:off x="4761614" y="5146291"/>
            <a:ext cx="1301258" cy="194310"/>
          </a:xfrm>
          <a:prstGeom prst="rect">
            <a:avLst/>
          </a:prstGeom>
        </p:spPr>
        <p:txBody>
          <a:bodyPr lIns="0" tIns="0" rIns="0" bIns="0" rtlCol="0" anchor="t">
            <a:spAutoFit/>
          </a:bodyPr>
          <a:lstStyle/>
          <a:p>
            <a:pPr algn="l">
              <a:lnSpc>
                <a:spcPts val="1439"/>
              </a:lnSpc>
            </a:pPr>
            <a:r>
              <a:rPr lang="en-US" sz="1200" b="1" dirty="0">
                <a:solidFill>
                  <a:srgbClr val="FFFFFF"/>
                </a:solidFill>
                <a:latin typeface="Calibri (MS) Bold"/>
                <a:ea typeface="Calibri (MS) Bold"/>
                <a:cs typeface="Calibri (MS) Bold"/>
                <a:sym typeface="Calibri (MS) Bold"/>
              </a:rPr>
              <a:t>Sometimes writes a </a:t>
            </a:r>
          </a:p>
        </p:txBody>
      </p:sp>
      <p:sp>
        <p:nvSpPr>
          <p:cNvPr id="71" name="TextBox 71"/>
          <p:cNvSpPr txBox="1"/>
          <p:nvPr/>
        </p:nvSpPr>
        <p:spPr>
          <a:xfrm>
            <a:off x="5166998" y="5329171"/>
            <a:ext cx="437893" cy="194310"/>
          </a:xfrm>
          <a:prstGeom prst="rect">
            <a:avLst/>
          </a:prstGeom>
        </p:spPr>
        <p:txBody>
          <a:bodyPr lIns="0" tIns="0" rIns="0" bIns="0" rtlCol="0" anchor="t">
            <a:spAutoFit/>
          </a:bodyPr>
          <a:lstStyle/>
          <a:p>
            <a:pPr algn="l">
              <a:lnSpc>
                <a:spcPts val="1439"/>
              </a:lnSpc>
            </a:pPr>
            <a:r>
              <a:rPr lang="en-US" sz="1200" b="1">
                <a:solidFill>
                  <a:srgbClr val="FFFFFF"/>
                </a:solidFill>
                <a:latin typeface="Calibri (MS) Bold"/>
                <a:ea typeface="Calibri (MS) Bold"/>
                <a:cs typeface="Calibri (MS) Bold"/>
                <a:sym typeface="Calibri (MS) Bold"/>
              </a:rPr>
              <a:t>review</a:t>
            </a:r>
          </a:p>
        </p:txBody>
      </p:sp>
      <p:sp>
        <p:nvSpPr>
          <p:cNvPr id="72" name="TextBox 72"/>
          <p:cNvSpPr txBox="1"/>
          <p:nvPr/>
        </p:nvSpPr>
        <p:spPr>
          <a:xfrm>
            <a:off x="6722082" y="1647730"/>
            <a:ext cx="1327366" cy="329193"/>
          </a:xfrm>
          <a:prstGeom prst="rect">
            <a:avLst/>
          </a:prstGeom>
        </p:spPr>
        <p:txBody>
          <a:bodyPr lIns="0" tIns="0" rIns="0" bIns="0" rtlCol="0" anchor="t">
            <a:spAutoFit/>
          </a:bodyPr>
          <a:lstStyle/>
          <a:p>
            <a:pPr algn="l">
              <a:lnSpc>
                <a:spcPts val="3000"/>
              </a:lnSpc>
            </a:pPr>
            <a:r>
              <a:rPr lang="en-US" sz="1200" dirty="0">
                <a:solidFill>
                  <a:srgbClr val="000000"/>
                </a:solidFill>
                <a:latin typeface="Calibri (MS)"/>
                <a:ea typeface="Calibri (MS)"/>
                <a:cs typeface="Calibri (MS)"/>
                <a:sym typeface="Calibri (MS)"/>
              </a:rPr>
              <a:t>Lives with Family</a:t>
            </a:r>
          </a:p>
        </p:txBody>
      </p:sp>
      <p:sp>
        <p:nvSpPr>
          <p:cNvPr id="73" name="TextBox 73"/>
          <p:cNvSpPr txBox="1"/>
          <p:nvPr/>
        </p:nvSpPr>
        <p:spPr>
          <a:xfrm>
            <a:off x="6695064" y="2057535"/>
            <a:ext cx="934707" cy="329193"/>
          </a:xfrm>
          <a:prstGeom prst="rect">
            <a:avLst/>
          </a:prstGeom>
        </p:spPr>
        <p:txBody>
          <a:bodyPr lIns="0" tIns="0" rIns="0" bIns="0" rtlCol="0" anchor="t">
            <a:spAutoFit/>
          </a:bodyPr>
          <a:lstStyle/>
          <a:p>
            <a:pPr algn="l">
              <a:lnSpc>
                <a:spcPts val="3000"/>
              </a:lnSpc>
            </a:pPr>
            <a:r>
              <a:rPr lang="en-US" sz="1200" dirty="0">
                <a:solidFill>
                  <a:srgbClr val="000000"/>
                </a:solidFill>
                <a:latin typeface="Calibri (MS)"/>
                <a:ea typeface="Calibri (MS)"/>
                <a:cs typeface="Calibri (MS)"/>
                <a:sym typeface="Calibri (MS)"/>
              </a:rPr>
              <a:t>Likes to travel</a:t>
            </a:r>
          </a:p>
        </p:txBody>
      </p:sp>
      <p:sp>
        <p:nvSpPr>
          <p:cNvPr id="76" name="TextBox 76"/>
          <p:cNvSpPr txBox="1"/>
          <p:nvPr/>
        </p:nvSpPr>
        <p:spPr>
          <a:xfrm>
            <a:off x="8910571" y="4527166"/>
            <a:ext cx="714280" cy="346710"/>
          </a:xfrm>
          <a:prstGeom prst="rect">
            <a:avLst/>
          </a:prstGeom>
        </p:spPr>
        <p:txBody>
          <a:bodyPr lIns="0" tIns="0" rIns="0" bIns="0" rtlCol="0" anchor="t">
            <a:spAutoFit/>
          </a:bodyPr>
          <a:lstStyle/>
          <a:p>
            <a:pPr algn="l">
              <a:lnSpc>
                <a:spcPts val="3000"/>
              </a:lnSpc>
            </a:pPr>
            <a:r>
              <a:rPr lang="en-US" sz="1200" b="1">
                <a:solidFill>
                  <a:srgbClr val="FFFFFF"/>
                </a:solidFill>
                <a:latin typeface="Calibri (MS) Bold"/>
                <a:ea typeface="Calibri (MS) Bold"/>
                <a:cs typeface="Calibri (MS) Bold"/>
                <a:sym typeface="Calibri (MS) Bold"/>
              </a:rPr>
              <a:t>Pain Points</a:t>
            </a:r>
          </a:p>
        </p:txBody>
      </p:sp>
      <p:sp>
        <p:nvSpPr>
          <p:cNvPr id="77" name="TextBox 77"/>
          <p:cNvSpPr txBox="1"/>
          <p:nvPr/>
        </p:nvSpPr>
        <p:spPr>
          <a:xfrm>
            <a:off x="10894190" y="4527166"/>
            <a:ext cx="403850" cy="346710"/>
          </a:xfrm>
          <a:prstGeom prst="rect">
            <a:avLst/>
          </a:prstGeom>
        </p:spPr>
        <p:txBody>
          <a:bodyPr lIns="0" tIns="0" rIns="0" bIns="0" rtlCol="0" anchor="t">
            <a:spAutoFit/>
          </a:bodyPr>
          <a:lstStyle/>
          <a:p>
            <a:pPr algn="l">
              <a:lnSpc>
                <a:spcPts val="3000"/>
              </a:lnSpc>
            </a:pPr>
            <a:r>
              <a:rPr lang="en-US" sz="1200" b="1">
                <a:solidFill>
                  <a:srgbClr val="FFFFFF"/>
                </a:solidFill>
                <a:latin typeface="Calibri (MS) Bold"/>
                <a:ea typeface="Calibri (MS) Bold"/>
                <a:cs typeface="Calibri (MS) Bold"/>
                <a:sym typeface="Calibri (MS) Bold"/>
              </a:rPr>
              <a:t>Needs</a:t>
            </a:r>
          </a:p>
        </p:txBody>
      </p:sp>
      <p:sp>
        <p:nvSpPr>
          <p:cNvPr id="78" name="TextBox 78"/>
          <p:cNvSpPr txBox="1"/>
          <p:nvPr/>
        </p:nvSpPr>
        <p:spPr>
          <a:xfrm>
            <a:off x="8403079" y="4937008"/>
            <a:ext cx="1582303" cy="359073"/>
          </a:xfrm>
          <a:prstGeom prst="rect">
            <a:avLst/>
          </a:prstGeom>
        </p:spPr>
        <p:txBody>
          <a:bodyPr lIns="0" tIns="0" rIns="0" bIns="0" rtlCol="0" anchor="t">
            <a:spAutoFit/>
          </a:bodyPr>
          <a:lstStyle/>
          <a:p>
            <a:pPr algn="l">
              <a:lnSpc>
                <a:spcPts val="1423"/>
              </a:lnSpc>
            </a:pPr>
            <a:r>
              <a:rPr lang="en-US" sz="1200" dirty="0">
                <a:solidFill>
                  <a:srgbClr val="000000"/>
                </a:solidFill>
                <a:latin typeface="Calibri (MS)"/>
                <a:ea typeface="Calibri (MS)"/>
                <a:cs typeface="Calibri (MS)"/>
                <a:sym typeface="Calibri (MS)"/>
              </a:rPr>
              <a:t>•Not sure how and what to write </a:t>
            </a:r>
          </a:p>
        </p:txBody>
      </p:sp>
      <p:sp>
        <p:nvSpPr>
          <p:cNvPr id="79" name="TextBox 79"/>
          <p:cNvSpPr txBox="1"/>
          <p:nvPr/>
        </p:nvSpPr>
        <p:spPr>
          <a:xfrm>
            <a:off x="10304021" y="4937008"/>
            <a:ext cx="1501311" cy="204873"/>
          </a:xfrm>
          <a:prstGeom prst="rect">
            <a:avLst/>
          </a:prstGeom>
        </p:spPr>
        <p:txBody>
          <a:bodyPr lIns="0" tIns="0" rIns="0" bIns="0" rtlCol="0" anchor="t">
            <a:spAutoFit/>
          </a:bodyPr>
          <a:lstStyle/>
          <a:p>
            <a:pPr algn="l">
              <a:lnSpc>
                <a:spcPts val="1423"/>
              </a:lnSpc>
            </a:pPr>
            <a:r>
              <a:rPr lang="en-US" sz="1200">
                <a:solidFill>
                  <a:srgbClr val="000000"/>
                </a:solidFill>
                <a:latin typeface="Calibri (MS)"/>
                <a:ea typeface="Calibri (MS)"/>
                <a:cs typeface="Calibri (MS)"/>
                <a:sym typeface="Calibri (MS)"/>
              </a:rPr>
              <a:t>•Honest and reflective </a:t>
            </a:r>
          </a:p>
        </p:txBody>
      </p:sp>
      <p:sp>
        <p:nvSpPr>
          <p:cNvPr id="81" name="TextBox 81"/>
          <p:cNvSpPr txBox="1"/>
          <p:nvPr/>
        </p:nvSpPr>
        <p:spPr>
          <a:xfrm>
            <a:off x="10421369" y="5137147"/>
            <a:ext cx="1288980" cy="377190"/>
          </a:xfrm>
          <a:prstGeom prst="rect">
            <a:avLst/>
          </a:prstGeom>
        </p:spPr>
        <p:txBody>
          <a:bodyPr lIns="0" tIns="0" rIns="0" bIns="0" rtlCol="0" anchor="t">
            <a:spAutoFit/>
          </a:bodyPr>
          <a:lstStyle/>
          <a:p>
            <a:pPr algn="l">
              <a:lnSpc>
                <a:spcPts val="1423"/>
              </a:lnSpc>
            </a:pPr>
            <a:r>
              <a:rPr lang="en-US" sz="1200">
                <a:solidFill>
                  <a:srgbClr val="000000"/>
                </a:solidFill>
                <a:latin typeface="Calibri (MS)"/>
                <a:ea typeface="Calibri (MS)"/>
                <a:cs typeface="Calibri (MS)"/>
                <a:sym typeface="Calibri (MS)"/>
              </a:rPr>
              <a:t>reviews with similar taste</a:t>
            </a:r>
          </a:p>
        </p:txBody>
      </p:sp>
      <p:sp>
        <p:nvSpPr>
          <p:cNvPr id="82" name="TextBox 82"/>
          <p:cNvSpPr txBox="1"/>
          <p:nvPr/>
        </p:nvSpPr>
        <p:spPr>
          <a:xfrm>
            <a:off x="8403079" y="5302768"/>
            <a:ext cx="1734026" cy="204873"/>
          </a:xfrm>
          <a:prstGeom prst="rect">
            <a:avLst/>
          </a:prstGeom>
        </p:spPr>
        <p:txBody>
          <a:bodyPr lIns="0" tIns="0" rIns="0" bIns="0" rtlCol="0" anchor="t">
            <a:spAutoFit/>
          </a:bodyPr>
          <a:lstStyle/>
          <a:p>
            <a:pPr algn="l">
              <a:lnSpc>
                <a:spcPts val="1423"/>
              </a:lnSpc>
            </a:pPr>
            <a:r>
              <a:rPr lang="en-US" sz="1200" dirty="0">
                <a:solidFill>
                  <a:srgbClr val="000000"/>
                </a:solidFill>
                <a:latin typeface="Calibri (MS)"/>
                <a:ea typeface="Calibri (MS)"/>
                <a:cs typeface="Calibri (MS)"/>
                <a:sym typeface="Calibri (MS)"/>
              </a:rPr>
              <a:t>•Hesitant to write reviews </a:t>
            </a:r>
          </a:p>
        </p:txBody>
      </p:sp>
      <p:sp>
        <p:nvSpPr>
          <p:cNvPr id="83" name="TextBox 83"/>
          <p:cNvSpPr txBox="1"/>
          <p:nvPr/>
        </p:nvSpPr>
        <p:spPr>
          <a:xfrm>
            <a:off x="8520427" y="5502859"/>
            <a:ext cx="1660188" cy="377190"/>
          </a:xfrm>
          <a:prstGeom prst="rect">
            <a:avLst/>
          </a:prstGeom>
        </p:spPr>
        <p:txBody>
          <a:bodyPr lIns="0" tIns="0" rIns="0" bIns="0" rtlCol="0" anchor="t">
            <a:spAutoFit/>
          </a:bodyPr>
          <a:lstStyle/>
          <a:p>
            <a:pPr algn="l">
              <a:lnSpc>
                <a:spcPts val="1423"/>
              </a:lnSpc>
            </a:pPr>
            <a:r>
              <a:rPr lang="en-US" sz="1200" dirty="0">
                <a:solidFill>
                  <a:srgbClr val="000000"/>
                </a:solidFill>
                <a:latin typeface="Calibri (MS)"/>
                <a:ea typeface="Calibri (MS)"/>
                <a:cs typeface="Calibri (MS)"/>
                <a:sym typeface="Calibri (MS)"/>
              </a:rPr>
              <a:t>as he feels his taste might be different</a:t>
            </a:r>
          </a:p>
        </p:txBody>
      </p:sp>
      <p:sp>
        <p:nvSpPr>
          <p:cNvPr id="84" name="TextBox 84"/>
          <p:cNvSpPr txBox="1"/>
          <p:nvPr/>
        </p:nvSpPr>
        <p:spPr>
          <a:xfrm>
            <a:off x="10304021" y="5485600"/>
            <a:ext cx="1380068" cy="204873"/>
          </a:xfrm>
          <a:prstGeom prst="rect">
            <a:avLst/>
          </a:prstGeom>
        </p:spPr>
        <p:txBody>
          <a:bodyPr lIns="0" tIns="0" rIns="0" bIns="0" rtlCol="0" anchor="t">
            <a:spAutoFit/>
          </a:bodyPr>
          <a:lstStyle/>
          <a:p>
            <a:pPr algn="l">
              <a:lnSpc>
                <a:spcPts val="1423"/>
              </a:lnSpc>
            </a:pPr>
            <a:r>
              <a:rPr lang="en-US" sz="1200">
                <a:solidFill>
                  <a:srgbClr val="000000"/>
                </a:solidFill>
                <a:latin typeface="Calibri (MS)"/>
                <a:ea typeface="Calibri (MS)"/>
                <a:cs typeface="Calibri (MS)"/>
                <a:sym typeface="Calibri (MS)"/>
              </a:rPr>
              <a:t>•Motivation in some </a:t>
            </a:r>
          </a:p>
        </p:txBody>
      </p:sp>
      <p:sp>
        <p:nvSpPr>
          <p:cNvPr id="85" name="TextBox 85"/>
          <p:cNvSpPr txBox="1"/>
          <p:nvPr/>
        </p:nvSpPr>
        <p:spPr>
          <a:xfrm>
            <a:off x="10421369" y="5685739"/>
            <a:ext cx="1365761" cy="377190"/>
          </a:xfrm>
          <a:prstGeom prst="rect">
            <a:avLst/>
          </a:prstGeom>
        </p:spPr>
        <p:txBody>
          <a:bodyPr lIns="0" tIns="0" rIns="0" bIns="0" rtlCol="0" anchor="t">
            <a:spAutoFit/>
          </a:bodyPr>
          <a:lstStyle/>
          <a:p>
            <a:pPr algn="l">
              <a:lnSpc>
                <a:spcPts val="1423"/>
              </a:lnSpc>
            </a:pPr>
            <a:r>
              <a:rPr lang="en-US" sz="1200">
                <a:solidFill>
                  <a:srgbClr val="000000"/>
                </a:solidFill>
                <a:latin typeface="Calibri (MS)"/>
                <a:ea typeface="Calibri (MS)"/>
                <a:cs typeface="Calibri (MS)"/>
                <a:sym typeface="Calibri (MS)"/>
              </a:rPr>
              <a:t>form from the app to write reviews</a:t>
            </a:r>
          </a:p>
        </p:txBody>
      </p:sp>
      <p:sp>
        <p:nvSpPr>
          <p:cNvPr id="86" name="TextBox 86"/>
          <p:cNvSpPr txBox="1"/>
          <p:nvPr/>
        </p:nvSpPr>
        <p:spPr>
          <a:xfrm>
            <a:off x="8403079" y="5851360"/>
            <a:ext cx="1344463" cy="204873"/>
          </a:xfrm>
          <a:prstGeom prst="rect">
            <a:avLst/>
          </a:prstGeom>
        </p:spPr>
        <p:txBody>
          <a:bodyPr lIns="0" tIns="0" rIns="0" bIns="0" rtlCol="0" anchor="t">
            <a:spAutoFit/>
          </a:bodyPr>
          <a:lstStyle/>
          <a:p>
            <a:pPr algn="l">
              <a:lnSpc>
                <a:spcPts val="1423"/>
              </a:lnSpc>
            </a:pPr>
            <a:r>
              <a:rPr lang="en-US" sz="1200">
                <a:solidFill>
                  <a:srgbClr val="000000"/>
                </a:solidFill>
                <a:latin typeface="Calibri (MS)"/>
                <a:ea typeface="Calibri (MS)"/>
                <a:cs typeface="Calibri (MS)"/>
                <a:sym typeface="Calibri (MS)"/>
              </a:rPr>
              <a:t>•Concerned that his </a:t>
            </a:r>
          </a:p>
        </p:txBody>
      </p:sp>
      <p:sp>
        <p:nvSpPr>
          <p:cNvPr id="87" name="TextBox 87"/>
          <p:cNvSpPr txBox="1"/>
          <p:nvPr/>
        </p:nvSpPr>
        <p:spPr>
          <a:xfrm>
            <a:off x="8520427" y="6051252"/>
            <a:ext cx="1597000" cy="377771"/>
          </a:xfrm>
          <a:prstGeom prst="rect">
            <a:avLst/>
          </a:prstGeom>
        </p:spPr>
        <p:txBody>
          <a:bodyPr lIns="0" tIns="0" rIns="0" bIns="0" rtlCol="0" anchor="t">
            <a:spAutoFit/>
          </a:bodyPr>
          <a:lstStyle/>
          <a:p>
            <a:pPr algn="l">
              <a:lnSpc>
                <a:spcPts val="1426"/>
              </a:lnSpc>
            </a:pPr>
            <a:r>
              <a:rPr lang="en-US" sz="1202" dirty="0">
                <a:solidFill>
                  <a:srgbClr val="000000"/>
                </a:solidFill>
                <a:latin typeface="Calibri (MS)"/>
                <a:ea typeface="Calibri (MS)"/>
                <a:cs typeface="Calibri (MS)"/>
                <a:sym typeface="Calibri (MS)"/>
              </a:rPr>
              <a:t>reviews might negatively </a:t>
            </a:r>
          </a:p>
          <a:p>
            <a:pPr algn="l">
              <a:lnSpc>
                <a:spcPts val="1562"/>
              </a:lnSpc>
            </a:pPr>
            <a:r>
              <a:rPr lang="en-US" sz="1200" dirty="0">
                <a:solidFill>
                  <a:srgbClr val="000000"/>
                </a:solidFill>
                <a:latin typeface="Calibri (MS)"/>
                <a:ea typeface="Calibri (MS)"/>
                <a:cs typeface="Calibri (MS)"/>
                <a:sym typeface="Calibri (MS)"/>
              </a:rPr>
              <a:t>impact restaurants</a:t>
            </a:r>
          </a:p>
        </p:txBody>
      </p:sp>
      <p:sp>
        <p:nvSpPr>
          <p:cNvPr id="88" name="TextBox 88"/>
          <p:cNvSpPr txBox="1"/>
          <p:nvPr/>
        </p:nvSpPr>
        <p:spPr>
          <a:xfrm>
            <a:off x="8866632" y="1455420"/>
            <a:ext cx="714280" cy="270510"/>
          </a:xfrm>
          <a:prstGeom prst="rect">
            <a:avLst/>
          </a:prstGeom>
        </p:spPr>
        <p:txBody>
          <a:bodyPr lIns="0" tIns="0" rIns="0" bIns="0" rtlCol="0" anchor="t">
            <a:spAutoFit/>
          </a:bodyPr>
          <a:lstStyle/>
          <a:p>
            <a:pPr algn="l">
              <a:lnSpc>
                <a:spcPts val="2299"/>
              </a:lnSpc>
            </a:pPr>
            <a:r>
              <a:rPr lang="en-US" sz="1200" b="1">
                <a:solidFill>
                  <a:srgbClr val="FFFFFF"/>
                </a:solidFill>
                <a:latin typeface="Calibri (MS) Bold"/>
                <a:ea typeface="Calibri (MS) Bold"/>
                <a:cs typeface="Calibri (MS) Bold"/>
                <a:sym typeface="Calibri (MS) Bold"/>
              </a:rPr>
              <a:t>Pain Points</a:t>
            </a:r>
          </a:p>
        </p:txBody>
      </p:sp>
      <p:sp>
        <p:nvSpPr>
          <p:cNvPr id="89" name="TextBox 89"/>
          <p:cNvSpPr txBox="1"/>
          <p:nvPr/>
        </p:nvSpPr>
        <p:spPr>
          <a:xfrm>
            <a:off x="10822810" y="1455420"/>
            <a:ext cx="403850" cy="270510"/>
          </a:xfrm>
          <a:prstGeom prst="rect">
            <a:avLst/>
          </a:prstGeom>
        </p:spPr>
        <p:txBody>
          <a:bodyPr lIns="0" tIns="0" rIns="0" bIns="0" rtlCol="0" anchor="t">
            <a:spAutoFit/>
          </a:bodyPr>
          <a:lstStyle/>
          <a:p>
            <a:pPr algn="l">
              <a:lnSpc>
                <a:spcPts val="2299"/>
              </a:lnSpc>
            </a:pPr>
            <a:r>
              <a:rPr lang="en-US" sz="1200" b="1">
                <a:solidFill>
                  <a:srgbClr val="FFFFFF"/>
                </a:solidFill>
                <a:latin typeface="Calibri (MS) Bold"/>
                <a:ea typeface="Calibri (MS) Bold"/>
                <a:cs typeface="Calibri (MS) Bold"/>
                <a:sym typeface="Calibri (MS) Bold"/>
              </a:rPr>
              <a:t>Needs</a:t>
            </a:r>
          </a:p>
        </p:txBody>
      </p:sp>
      <p:sp>
        <p:nvSpPr>
          <p:cNvPr id="90" name="TextBox 90"/>
          <p:cNvSpPr txBox="1"/>
          <p:nvPr/>
        </p:nvSpPr>
        <p:spPr>
          <a:xfrm>
            <a:off x="8403079" y="1732417"/>
            <a:ext cx="1586189" cy="262023"/>
          </a:xfrm>
          <a:prstGeom prst="rect">
            <a:avLst/>
          </a:prstGeom>
        </p:spPr>
        <p:txBody>
          <a:bodyPr lIns="0" tIns="0" rIns="0" bIns="0" rtlCol="0" anchor="t">
            <a:spAutoFit/>
          </a:bodyPr>
          <a:lstStyle/>
          <a:p>
            <a:pPr algn="l">
              <a:lnSpc>
                <a:spcPts val="2035"/>
              </a:lnSpc>
            </a:pPr>
            <a:r>
              <a:rPr lang="en-US" sz="1200" dirty="0">
                <a:solidFill>
                  <a:srgbClr val="000000"/>
                </a:solidFill>
                <a:latin typeface="Calibri (MS)"/>
                <a:ea typeface="Calibri (MS)"/>
                <a:cs typeface="Calibri (MS)"/>
                <a:sym typeface="Calibri (MS)"/>
              </a:rPr>
              <a:t>•Unable to explore new </a:t>
            </a:r>
          </a:p>
        </p:txBody>
      </p:sp>
      <p:sp>
        <p:nvSpPr>
          <p:cNvPr id="91" name="TextBox 91"/>
          <p:cNvSpPr txBox="1"/>
          <p:nvPr/>
        </p:nvSpPr>
        <p:spPr>
          <a:xfrm>
            <a:off x="10215629" y="1732417"/>
            <a:ext cx="1594742" cy="262023"/>
          </a:xfrm>
          <a:prstGeom prst="rect">
            <a:avLst/>
          </a:prstGeom>
        </p:spPr>
        <p:txBody>
          <a:bodyPr lIns="0" tIns="0" rIns="0" bIns="0" rtlCol="0" anchor="t">
            <a:spAutoFit/>
          </a:bodyPr>
          <a:lstStyle/>
          <a:p>
            <a:pPr algn="l">
              <a:lnSpc>
                <a:spcPts val="2035"/>
              </a:lnSpc>
            </a:pPr>
            <a:r>
              <a:rPr lang="en-US" sz="1200">
                <a:solidFill>
                  <a:srgbClr val="000000"/>
                </a:solidFill>
                <a:latin typeface="Calibri (MS)"/>
                <a:ea typeface="Calibri (MS)"/>
                <a:cs typeface="Calibri (MS)"/>
                <a:sym typeface="Calibri (MS)"/>
              </a:rPr>
              <a:t>•Seeks to discover good </a:t>
            </a:r>
          </a:p>
        </p:txBody>
      </p:sp>
      <p:sp>
        <p:nvSpPr>
          <p:cNvPr id="92" name="TextBox 92"/>
          <p:cNvSpPr txBox="1"/>
          <p:nvPr/>
        </p:nvSpPr>
        <p:spPr>
          <a:xfrm>
            <a:off x="8520427" y="1987492"/>
            <a:ext cx="1410995" cy="335669"/>
          </a:xfrm>
          <a:prstGeom prst="rect">
            <a:avLst/>
          </a:prstGeom>
        </p:spPr>
        <p:txBody>
          <a:bodyPr lIns="0" tIns="0" rIns="0" bIns="0" rtlCol="0" anchor="t">
            <a:spAutoFit/>
          </a:bodyPr>
          <a:lstStyle/>
          <a:p>
            <a:pPr algn="l">
              <a:lnSpc>
                <a:spcPts val="844"/>
              </a:lnSpc>
            </a:pPr>
            <a:r>
              <a:rPr lang="en-US" sz="1200" dirty="0">
                <a:solidFill>
                  <a:srgbClr val="000000"/>
                </a:solidFill>
                <a:latin typeface="Calibri (MS)"/>
                <a:ea typeface="Calibri (MS)"/>
                <a:cs typeface="Calibri (MS)"/>
                <a:sym typeface="Calibri (MS)"/>
              </a:rPr>
              <a:t>places  due to time  </a:t>
            </a:r>
          </a:p>
          <a:p>
            <a:pPr algn="l">
              <a:lnSpc>
                <a:spcPts val="2032"/>
              </a:lnSpc>
            </a:pPr>
            <a:r>
              <a:rPr lang="en-US" sz="1202" dirty="0">
                <a:solidFill>
                  <a:srgbClr val="000000"/>
                </a:solidFill>
                <a:latin typeface="Calibri (MS)"/>
                <a:ea typeface="Calibri (MS)"/>
                <a:cs typeface="Calibri (MS)"/>
                <a:sym typeface="Calibri (MS)"/>
              </a:rPr>
              <a:t>and responsibilities</a:t>
            </a:r>
          </a:p>
        </p:txBody>
      </p:sp>
      <p:sp>
        <p:nvSpPr>
          <p:cNvPr id="93" name="TextBox 93"/>
          <p:cNvSpPr txBox="1"/>
          <p:nvPr/>
        </p:nvSpPr>
        <p:spPr>
          <a:xfrm>
            <a:off x="10332977" y="2046856"/>
            <a:ext cx="1313050" cy="320116"/>
          </a:xfrm>
          <a:prstGeom prst="rect">
            <a:avLst/>
          </a:prstGeom>
        </p:spPr>
        <p:txBody>
          <a:bodyPr lIns="0" tIns="0" rIns="0" bIns="0" rtlCol="0" anchor="t">
            <a:spAutoFit/>
          </a:bodyPr>
          <a:lstStyle/>
          <a:p>
            <a:pPr algn="l">
              <a:lnSpc>
                <a:spcPts val="844"/>
              </a:lnSpc>
            </a:pPr>
            <a:r>
              <a:rPr lang="en-US" sz="1200">
                <a:solidFill>
                  <a:srgbClr val="000000"/>
                </a:solidFill>
                <a:latin typeface="Calibri (MS)"/>
                <a:ea typeface="Calibri (MS)"/>
                <a:cs typeface="Calibri (MS)"/>
                <a:sym typeface="Calibri (MS)"/>
              </a:rPr>
              <a:t>trusted reviews to </a:t>
            </a:r>
          </a:p>
          <a:p>
            <a:pPr algn="l">
              <a:lnSpc>
                <a:spcPts val="2032"/>
              </a:lnSpc>
            </a:pPr>
            <a:r>
              <a:rPr lang="en-US" sz="1202">
                <a:solidFill>
                  <a:srgbClr val="000000"/>
                </a:solidFill>
                <a:latin typeface="Calibri (MS)"/>
                <a:ea typeface="Calibri (MS)"/>
                <a:cs typeface="Calibri (MS)"/>
                <a:sym typeface="Calibri (MS)"/>
              </a:rPr>
              <a:t>explore hidden gems</a:t>
            </a:r>
          </a:p>
        </p:txBody>
      </p:sp>
      <p:sp>
        <p:nvSpPr>
          <p:cNvPr id="94" name="TextBox 94"/>
          <p:cNvSpPr txBox="1"/>
          <p:nvPr/>
        </p:nvSpPr>
        <p:spPr>
          <a:xfrm>
            <a:off x="8403079" y="2395738"/>
            <a:ext cx="1464164" cy="147723"/>
          </a:xfrm>
          <a:prstGeom prst="rect">
            <a:avLst/>
          </a:prstGeom>
        </p:spPr>
        <p:txBody>
          <a:bodyPr lIns="0" tIns="0" rIns="0" bIns="0" rtlCol="0" anchor="t">
            <a:spAutoFit/>
          </a:bodyPr>
          <a:lstStyle/>
          <a:p>
            <a:pPr algn="l">
              <a:lnSpc>
                <a:spcPts val="855"/>
              </a:lnSpc>
            </a:pPr>
            <a:r>
              <a:rPr lang="en-US" sz="1200">
                <a:solidFill>
                  <a:srgbClr val="000000"/>
                </a:solidFill>
                <a:latin typeface="Calibri (MS)"/>
                <a:ea typeface="Calibri (MS)"/>
                <a:cs typeface="Calibri (MS)"/>
                <a:sym typeface="Calibri (MS)"/>
              </a:rPr>
              <a:t>•Time consuming and </a:t>
            </a:r>
          </a:p>
        </p:txBody>
      </p:sp>
      <p:sp>
        <p:nvSpPr>
          <p:cNvPr id="95" name="TextBox 95"/>
          <p:cNvSpPr txBox="1"/>
          <p:nvPr/>
        </p:nvSpPr>
        <p:spPr>
          <a:xfrm>
            <a:off x="10215629" y="2395738"/>
            <a:ext cx="1655521" cy="330603"/>
          </a:xfrm>
          <a:prstGeom prst="rect">
            <a:avLst/>
          </a:prstGeom>
        </p:spPr>
        <p:txBody>
          <a:bodyPr lIns="0" tIns="0" rIns="0" bIns="0" rtlCol="0" anchor="t">
            <a:spAutoFit/>
          </a:bodyPr>
          <a:lstStyle/>
          <a:p>
            <a:pPr algn="ctr">
              <a:lnSpc>
                <a:spcPts val="855"/>
              </a:lnSpc>
            </a:pPr>
            <a:r>
              <a:rPr lang="en-US" sz="1200">
                <a:solidFill>
                  <a:srgbClr val="000000"/>
                </a:solidFill>
                <a:latin typeface="Calibri (MS)"/>
                <a:ea typeface="Calibri (MS)"/>
                <a:cs typeface="Calibri (MS)"/>
                <a:sym typeface="Calibri (MS)"/>
              </a:rPr>
              <a:t>•Simplified and engaging </a:t>
            </a:r>
          </a:p>
          <a:p>
            <a:pPr algn="ctr">
              <a:lnSpc>
                <a:spcPts val="2024"/>
              </a:lnSpc>
            </a:pPr>
            <a:r>
              <a:rPr lang="en-US" sz="1200">
                <a:solidFill>
                  <a:srgbClr val="000000"/>
                </a:solidFill>
                <a:latin typeface="Calibri (MS)"/>
                <a:ea typeface="Calibri (MS)"/>
                <a:cs typeface="Calibri (MS)"/>
                <a:sym typeface="Calibri (MS)"/>
              </a:rPr>
              <a:t>review writing process</a:t>
            </a:r>
          </a:p>
        </p:txBody>
      </p:sp>
      <p:sp>
        <p:nvSpPr>
          <p:cNvPr id="96" name="TextBox 96"/>
          <p:cNvSpPr txBox="1"/>
          <p:nvPr/>
        </p:nvSpPr>
        <p:spPr>
          <a:xfrm>
            <a:off x="8520427" y="2481577"/>
            <a:ext cx="1491986" cy="434340"/>
          </a:xfrm>
          <a:prstGeom prst="rect">
            <a:avLst/>
          </a:prstGeom>
        </p:spPr>
        <p:txBody>
          <a:bodyPr lIns="0" tIns="0" rIns="0" bIns="0" rtlCol="0" anchor="t">
            <a:spAutoFit/>
          </a:bodyPr>
          <a:lstStyle/>
          <a:p>
            <a:pPr algn="l">
              <a:lnSpc>
                <a:spcPts val="2024"/>
              </a:lnSpc>
            </a:pPr>
            <a:r>
              <a:rPr lang="en-US" sz="1200">
                <a:solidFill>
                  <a:srgbClr val="000000"/>
                </a:solidFill>
                <a:latin typeface="Calibri (MS)"/>
                <a:ea typeface="Calibri (MS)"/>
                <a:cs typeface="Calibri (MS)"/>
                <a:sym typeface="Calibri (MS)"/>
              </a:rPr>
              <a:t>boring process to write </a:t>
            </a:r>
          </a:p>
          <a:p>
            <a:pPr algn="l">
              <a:lnSpc>
                <a:spcPts val="855"/>
              </a:lnSpc>
            </a:pPr>
            <a:r>
              <a:rPr lang="en-US" sz="1200">
                <a:solidFill>
                  <a:srgbClr val="000000"/>
                </a:solidFill>
                <a:latin typeface="Calibri (MS)"/>
                <a:ea typeface="Calibri (MS)"/>
                <a:cs typeface="Calibri (MS)"/>
                <a:sym typeface="Calibri (MS)"/>
              </a:rPr>
              <a:t>reviews</a:t>
            </a:r>
          </a:p>
        </p:txBody>
      </p:sp>
      <p:sp>
        <p:nvSpPr>
          <p:cNvPr id="97" name="TextBox 97"/>
          <p:cNvSpPr txBox="1"/>
          <p:nvPr/>
        </p:nvSpPr>
        <p:spPr>
          <a:xfrm>
            <a:off x="8403079" y="2830078"/>
            <a:ext cx="1443485" cy="262023"/>
          </a:xfrm>
          <a:prstGeom prst="rect">
            <a:avLst/>
          </a:prstGeom>
        </p:spPr>
        <p:txBody>
          <a:bodyPr lIns="0" tIns="0" rIns="0" bIns="0" rtlCol="0" anchor="t">
            <a:spAutoFit/>
          </a:bodyPr>
          <a:lstStyle/>
          <a:p>
            <a:pPr algn="l">
              <a:lnSpc>
                <a:spcPts val="2024"/>
              </a:lnSpc>
            </a:pPr>
            <a:r>
              <a:rPr lang="en-US" sz="1200">
                <a:solidFill>
                  <a:srgbClr val="000000"/>
                </a:solidFill>
                <a:latin typeface="Calibri (MS)"/>
                <a:ea typeface="Calibri (MS)"/>
                <a:cs typeface="Calibri (MS)"/>
                <a:sym typeface="Calibri (MS)"/>
              </a:rPr>
              <a:t>•Not able to trust the </a:t>
            </a:r>
          </a:p>
        </p:txBody>
      </p:sp>
      <p:sp>
        <p:nvSpPr>
          <p:cNvPr id="98" name="TextBox 98"/>
          <p:cNvSpPr txBox="1"/>
          <p:nvPr/>
        </p:nvSpPr>
        <p:spPr>
          <a:xfrm>
            <a:off x="8520427" y="3144517"/>
            <a:ext cx="1541107" cy="320116"/>
          </a:xfrm>
          <a:prstGeom prst="rect">
            <a:avLst/>
          </a:prstGeom>
        </p:spPr>
        <p:txBody>
          <a:bodyPr lIns="0" tIns="0" rIns="0" bIns="0" rtlCol="0" anchor="t">
            <a:spAutoFit/>
          </a:bodyPr>
          <a:lstStyle/>
          <a:p>
            <a:pPr algn="l">
              <a:lnSpc>
                <a:spcPts val="855"/>
              </a:lnSpc>
            </a:pPr>
            <a:r>
              <a:rPr lang="en-US" sz="1200">
                <a:solidFill>
                  <a:srgbClr val="000000"/>
                </a:solidFill>
                <a:latin typeface="Calibri (MS)"/>
                <a:ea typeface="Calibri (MS)"/>
                <a:cs typeface="Calibri (MS)"/>
                <a:sym typeface="Calibri (MS)"/>
              </a:rPr>
              <a:t>reviews before ordering </a:t>
            </a:r>
          </a:p>
          <a:p>
            <a:pPr algn="l">
              <a:lnSpc>
                <a:spcPts val="1683"/>
              </a:lnSpc>
            </a:pPr>
            <a:r>
              <a:rPr lang="en-US" sz="1202">
                <a:solidFill>
                  <a:srgbClr val="000000"/>
                </a:solidFill>
                <a:latin typeface="Calibri (MS)"/>
                <a:ea typeface="Calibri (MS)"/>
                <a:cs typeface="Calibri (MS)"/>
                <a:sym typeface="Calibri (MS)"/>
              </a:rPr>
              <a:t>food</a:t>
            </a:r>
          </a:p>
        </p:txBody>
      </p:sp>
      <p:sp>
        <p:nvSpPr>
          <p:cNvPr id="99" name="TextBox 99"/>
          <p:cNvSpPr txBox="1"/>
          <p:nvPr/>
        </p:nvSpPr>
        <p:spPr>
          <a:xfrm>
            <a:off x="169164" y="3494151"/>
            <a:ext cx="4546168" cy="204223"/>
          </a:xfrm>
          <a:prstGeom prst="rect">
            <a:avLst/>
          </a:prstGeom>
        </p:spPr>
        <p:txBody>
          <a:bodyPr lIns="0" tIns="0" rIns="0" bIns="0" rtlCol="0" anchor="t">
            <a:spAutoFit/>
          </a:bodyPr>
          <a:lstStyle/>
          <a:p>
            <a:pPr algn="l">
              <a:lnSpc>
                <a:spcPts val="1683"/>
              </a:lnSpc>
            </a:pPr>
            <a:r>
              <a:rPr lang="en-US" sz="1202" b="1" dirty="0">
                <a:solidFill>
                  <a:srgbClr val="FFFFFF"/>
                </a:solidFill>
                <a:latin typeface="Calibri (MS) Bold"/>
                <a:ea typeface="Calibri (MS) Bold"/>
                <a:cs typeface="Calibri (MS) Bold"/>
                <a:sym typeface="Calibri (MS) Bold"/>
              </a:rPr>
              <a:t>What does the </a:t>
            </a:r>
            <a:r>
              <a:rPr lang="en-US" sz="1202" b="1" dirty="0">
                <a:solidFill>
                  <a:srgbClr val="D6565F"/>
                </a:solidFill>
                <a:latin typeface="Calibri (MS) Bold"/>
                <a:ea typeface="Calibri (MS) Bold"/>
                <a:cs typeface="Calibri (MS) Bold"/>
                <a:sym typeface="Calibri (MS) Bold"/>
              </a:rPr>
              <a:t>Target Segment </a:t>
            </a:r>
            <a:r>
              <a:rPr lang="en-US" sz="1202" b="1" dirty="0">
                <a:solidFill>
                  <a:srgbClr val="FFFFFF"/>
                </a:solidFill>
                <a:latin typeface="Calibri (MS) Bold"/>
                <a:ea typeface="Calibri (MS) Bold"/>
                <a:cs typeface="Calibri (MS) Bold"/>
                <a:sym typeface="Calibri (MS) Bold"/>
              </a:rPr>
              <a:t>feel about text?</a:t>
            </a:r>
          </a:p>
        </p:txBody>
      </p:sp>
      <p:sp>
        <p:nvSpPr>
          <p:cNvPr id="100" name="TextBox 100"/>
          <p:cNvSpPr txBox="1"/>
          <p:nvPr/>
        </p:nvSpPr>
        <p:spPr>
          <a:xfrm>
            <a:off x="2782186" y="572643"/>
            <a:ext cx="2105863" cy="213712"/>
          </a:xfrm>
          <a:prstGeom prst="rect">
            <a:avLst/>
          </a:prstGeom>
        </p:spPr>
        <p:txBody>
          <a:bodyPr lIns="0" tIns="0" rIns="0" bIns="0" rtlCol="0" anchor="t">
            <a:spAutoFit/>
          </a:bodyPr>
          <a:lstStyle/>
          <a:p>
            <a:pPr algn="l">
              <a:lnSpc>
                <a:spcPts val="1683"/>
              </a:lnSpc>
            </a:pPr>
            <a:r>
              <a:rPr lang="en-US" sz="1202" b="1">
                <a:solidFill>
                  <a:srgbClr val="FFFFFF"/>
                </a:solidFill>
                <a:latin typeface="Calibri (MS) Bold"/>
                <a:ea typeface="Calibri (MS) Bold"/>
                <a:cs typeface="Calibri (MS) Bold"/>
                <a:sym typeface="Calibri (MS) Bold"/>
              </a:rPr>
              <a:t>Where do they order food from?</a:t>
            </a:r>
          </a:p>
        </p:txBody>
      </p:sp>
      <p:sp>
        <p:nvSpPr>
          <p:cNvPr id="102" name="TextBox 102"/>
          <p:cNvSpPr txBox="1"/>
          <p:nvPr/>
        </p:nvSpPr>
        <p:spPr>
          <a:xfrm>
            <a:off x="6543107" y="5568696"/>
            <a:ext cx="1273797" cy="213712"/>
          </a:xfrm>
          <a:prstGeom prst="rect">
            <a:avLst/>
          </a:prstGeom>
        </p:spPr>
        <p:txBody>
          <a:bodyPr lIns="0" tIns="0" rIns="0" bIns="0" rtlCol="0" anchor="t">
            <a:spAutoFit/>
          </a:bodyPr>
          <a:lstStyle/>
          <a:p>
            <a:pPr algn="l">
              <a:lnSpc>
                <a:spcPts val="1683"/>
              </a:lnSpc>
            </a:pPr>
            <a:r>
              <a:rPr lang="en-US" sz="1202" dirty="0">
                <a:solidFill>
                  <a:srgbClr val="000000"/>
                </a:solidFill>
                <a:latin typeface="Calibri (MS)"/>
                <a:ea typeface="Calibri (MS)"/>
                <a:cs typeface="Calibri (MS)"/>
                <a:sym typeface="Calibri (MS)"/>
              </a:rPr>
              <a:t>Loves Indian Cuisine</a:t>
            </a:r>
          </a:p>
        </p:txBody>
      </p:sp>
      <p:sp>
        <p:nvSpPr>
          <p:cNvPr id="103" name="TextBox 103"/>
          <p:cNvSpPr txBox="1"/>
          <p:nvPr/>
        </p:nvSpPr>
        <p:spPr>
          <a:xfrm>
            <a:off x="6532917" y="2616838"/>
            <a:ext cx="1402613" cy="213712"/>
          </a:xfrm>
          <a:prstGeom prst="rect">
            <a:avLst/>
          </a:prstGeom>
        </p:spPr>
        <p:txBody>
          <a:bodyPr lIns="0" tIns="0" rIns="0" bIns="0" rtlCol="0" anchor="t">
            <a:spAutoFit/>
          </a:bodyPr>
          <a:lstStyle/>
          <a:p>
            <a:pPr algn="l">
              <a:lnSpc>
                <a:spcPts val="1683"/>
              </a:lnSpc>
            </a:pPr>
            <a:r>
              <a:rPr lang="en-US" sz="1202" dirty="0">
                <a:solidFill>
                  <a:srgbClr val="000000"/>
                </a:solidFill>
                <a:latin typeface="Calibri (MS)"/>
                <a:ea typeface="Calibri (MS)"/>
                <a:cs typeface="Calibri (MS)"/>
                <a:sym typeface="Calibri (MS)"/>
              </a:rPr>
              <a:t>Wants to explore food</a:t>
            </a:r>
          </a:p>
        </p:txBody>
      </p:sp>
      <p:sp>
        <p:nvSpPr>
          <p:cNvPr id="104" name="TextBox 104"/>
          <p:cNvSpPr txBox="1"/>
          <p:nvPr/>
        </p:nvSpPr>
        <p:spPr>
          <a:xfrm>
            <a:off x="257251" y="3765699"/>
            <a:ext cx="250374" cy="313639"/>
          </a:xfrm>
          <a:prstGeom prst="rect">
            <a:avLst/>
          </a:prstGeom>
        </p:spPr>
        <p:txBody>
          <a:bodyPr lIns="0" tIns="0" rIns="0" bIns="0" rtlCol="0" anchor="t">
            <a:spAutoFit/>
          </a:bodyPr>
          <a:lstStyle/>
          <a:p>
            <a:pPr algn="l">
              <a:lnSpc>
                <a:spcPts val="2682"/>
              </a:lnSpc>
            </a:pPr>
            <a:r>
              <a:rPr lang="en-US" sz="1103" b="1">
                <a:solidFill>
                  <a:srgbClr val="FFFFFF"/>
                </a:solidFill>
                <a:latin typeface="Calibri (MS) Bold"/>
                <a:ea typeface="Calibri (MS) Bold"/>
                <a:cs typeface="Calibri (MS) Bold"/>
                <a:sym typeface="Calibri (MS) Bold"/>
              </a:rPr>
              <a:t>55%</a:t>
            </a:r>
          </a:p>
        </p:txBody>
      </p:sp>
      <p:sp>
        <p:nvSpPr>
          <p:cNvPr id="109" name="TextBox 109"/>
          <p:cNvSpPr txBox="1"/>
          <p:nvPr/>
        </p:nvSpPr>
        <p:spPr>
          <a:xfrm>
            <a:off x="402852" y="968727"/>
            <a:ext cx="1750609" cy="266014"/>
          </a:xfrm>
          <a:prstGeom prst="rect">
            <a:avLst/>
          </a:prstGeom>
        </p:spPr>
        <p:txBody>
          <a:bodyPr lIns="0" tIns="0" rIns="0" bIns="0" rtlCol="0" anchor="t">
            <a:spAutoFit/>
          </a:bodyPr>
          <a:lstStyle/>
          <a:p>
            <a:pPr algn="l">
              <a:lnSpc>
                <a:spcPts val="2108"/>
              </a:lnSpc>
            </a:pPr>
            <a:r>
              <a:rPr lang="en-US" sz="1103" b="1" dirty="0">
                <a:solidFill>
                  <a:srgbClr val="262626"/>
                </a:solidFill>
                <a:latin typeface="Calibri (MS) Bold"/>
                <a:ea typeface="Calibri (MS) Bold"/>
                <a:cs typeface="Calibri (MS) Bold"/>
                <a:sym typeface="Calibri (MS) Bold"/>
              </a:rPr>
              <a:t>80% are Millennials and </a:t>
            </a:r>
            <a:r>
              <a:rPr lang="en-US" sz="1103" b="1" dirty="0" err="1">
                <a:solidFill>
                  <a:srgbClr val="262626"/>
                </a:solidFill>
                <a:latin typeface="Calibri (MS) Bold"/>
                <a:ea typeface="Calibri (MS) Bold"/>
                <a:cs typeface="Calibri (MS) Bold"/>
                <a:sym typeface="Calibri (MS) Bold"/>
              </a:rPr>
              <a:t>GenZ</a:t>
            </a:r>
            <a:endParaRPr lang="en-US" sz="1103" b="1" dirty="0">
              <a:solidFill>
                <a:srgbClr val="262626"/>
              </a:solidFill>
              <a:latin typeface="Calibri (MS) Bold"/>
              <a:ea typeface="Calibri (MS) Bold"/>
              <a:cs typeface="Calibri (MS) Bold"/>
              <a:sym typeface="Calibri (MS) Bold"/>
            </a:endParaRPr>
          </a:p>
        </p:txBody>
      </p:sp>
      <p:sp>
        <p:nvSpPr>
          <p:cNvPr id="110" name="TextBox 110"/>
          <p:cNvSpPr txBox="1"/>
          <p:nvPr/>
        </p:nvSpPr>
        <p:spPr>
          <a:xfrm>
            <a:off x="241528" y="1192881"/>
            <a:ext cx="2787748" cy="508601"/>
          </a:xfrm>
          <a:prstGeom prst="rect">
            <a:avLst/>
          </a:prstGeom>
        </p:spPr>
        <p:txBody>
          <a:bodyPr wrap="square" lIns="0" tIns="0" rIns="0" bIns="0" rtlCol="0" anchor="t">
            <a:spAutoFit/>
          </a:bodyPr>
          <a:lstStyle/>
          <a:p>
            <a:pPr algn="l">
              <a:lnSpc>
                <a:spcPts val="2108"/>
              </a:lnSpc>
            </a:pPr>
            <a:r>
              <a:rPr lang="en-US" sz="1103" b="1" dirty="0">
                <a:solidFill>
                  <a:srgbClr val="262626"/>
                </a:solidFill>
                <a:latin typeface="Calibri (MS) Bold"/>
                <a:ea typeface="Calibri (MS) Bold"/>
                <a:cs typeface="Calibri (MS) Bold"/>
                <a:sym typeface="Calibri (MS) Bold"/>
              </a:rPr>
              <a:t>72% are from Tier 1 Cities and split between urban and sub-urban dwellers  </a:t>
            </a:r>
          </a:p>
        </p:txBody>
      </p:sp>
      <p:sp>
        <p:nvSpPr>
          <p:cNvPr id="111" name="TextBox 111"/>
          <p:cNvSpPr txBox="1"/>
          <p:nvPr/>
        </p:nvSpPr>
        <p:spPr>
          <a:xfrm>
            <a:off x="416357" y="1844831"/>
            <a:ext cx="745093" cy="266014"/>
          </a:xfrm>
          <a:prstGeom prst="rect">
            <a:avLst/>
          </a:prstGeom>
        </p:spPr>
        <p:txBody>
          <a:bodyPr lIns="0" tIns="0" rIns="0" bIns="0" rtlCol="0" anchor="t">
            <a:spAutoFit/>
          </a:bodyPr>
          <a:lstStyle/>
          <a:p>
            <a:pPr algn="l">
              <a:lnSpc>
                <a:spcPts val="2108"/>
              </a:lnSpc>
            </a:pPr>
            <a:r>
              <a:rPr lang="en-US" sz="1103" b="1" dirty="0">
                <a:solidFill>
                  <a:srgbClr val="1F1F1F"/>
                </a:solidFill>
                <a:latin typeface="Calibri (MS) Bold"/>
                <a:ea typeface="Calibri (MS) Bold"/>
                <a:cs typeface="Calibri (MS) Bold"/>
                <a:sym typeface="Calibri (MS) Bold"/>
              </a:rPr>
              <a:t>40% Female</a:t>
            </a:r>
          </a:p>
        </p:txBody>
      </p:sp>
      <p:sp>
        <p:nvSpPr>
          <p:cNvPr id="112" name="TextBox 112"/>
          <p:cNvSpPr txBox="1"/>
          <p:nvPr/>
        </p:nvSpPr>
        <p:spPr>
          <a:xfrm>
            <a:off x="1607182" y="1843935"/>
            <a:ext cx="615667" cy="266014"/>
          </a:xfrm>
          <a:prstGeom prst="rect">
            <a:avLst/>
          </a:prstGeom>
        </p:spPr>
        <p:txBody>
          <a:bodyPr lIns="0" tIns="0" rIns="0" bIns="0" rtlCol="0" anchor="t">
            <a:spAutoFit/>
          </a:bodyPr>
          <a:lstStyle/>
          <a:p>
            <a:pPr algn="l">
              <a:lnSpc>
                <a:spcPts val="2108"/>
              </a:lnSpc>
            </a:pPr>
            <a:r>
              <a:rPr lang="en-US" sz="1103" b="1" dirty="0">
                <a:solidFill>
                  <a:srgbClr val="1F1F1F"/>
                </a:solidFill>
                <a:latin typeface="Calibri (MS) Bold"/>
                <a:ea typeface="Calibri (MS) Bold"/>
                <a:cs typeface="Calibri (MS) Bold"/>
                <a:sym typeface="Calibri (MS) Bold"/>
              </a:rPr>
              <a:t>60% Male</a:t>
            </a:r>
          </a:p>
        </p:txBody>
      </p:sp>
      <p:sp>
        <p:nvSpPr>
          <p:cNvPr id="113" name="TextBox 113"/>
          <p:cNvSpPr txBox="1"/>
          <p:nvPr/>
        </p:nvSpPr>
        <p:spPr>
          <a:xfrm>
            <a:off x="3164710" y="1662713"/>
            <a:ext cx="250374" cy="208864"/>
          </a:xfrm>
          <a:prstGeom prst="rect">
            <a:avLst/>
          </a:prstGeom>
        </p:spPr>
        <p:txBody>
          <a:bodyPr lIns="0" tIns="0" rIns="0" bIns="0" rtlCol="0" anchor="t">
            <a:spAutoFit/>
          </a:bodyPr>
          <a:lstStyle/>
          <a:p>
            <a:pPr algn="l">
              <a:lnSpc>
                <a:spcPts val="1545"/>
              </a:lnSpc>
            </a:pPr>
            <a:r>
              <a:rPr lang="en-US" sz="1103" b="1" spc="4">
                <a:solidFill>
                  <a:srgbClr val="FFFFFF"/>
                </a:solidFill>
                <a:latin typeface="Calibri (MS) Bold"/>
                <a:ea typeface="Calibri (MS) Bold"/>
                <a:cs typeface="Calibri (MS) Bold"/>
                <a:sym typeface="Calibri (MS) Bold"/>
              </a:rPr>
              <a:t>34%</a:t>
            </a:r>
          </a:p>
        </p:txBody>
      </p:sp>
      <p:sp>
        <p:nvSpPr>
          <p:cNvPr id="114" name="TextBox 114"/>
          <p:cNvSpPr txBox="1"/>
          <p:nvPr/>
        </p:nvSpPr>
        <p:spPr>
          <a:xfrm>
            <a:off x="2993774" y="903503"/>
            <a:ext cx="250374" cy="208864"/>
          </a:xfrm>
          <a:prstGeom prst="rect">
            <a:avLst/>
          </a:prstGeom>
        </p:spPr>
        <p:txBody>
          <a:bodyPr lIns="0" tIns="0" rIns="0" bIns="0" rtlCol="0" anchor="t">
            <a:spAutoFit/>
          </a:bodyPr>
          <a:lstStyle/>
          <a:p>
            <a:pPr algn="l">
              <a:lnSpc>
                <a:spcPts val="1529"/>
              </a:lnSpc>
            </a:pPr>
            <a:r>
              <a:rPr lang="en-US" sz="1103" b="1" spc="4">
                <a:solidFill>
                  <a:srgbClr val="FFFFFF"/>
                </a:solidFill>
                <a:latin typeface="Calibri (MS) Bold"/>
                <a:ea typeface="Calibri (MS) Bold"/>
                <a:cs typeface="Calibri (MS) Bold"/>
                <a:sym typeface="Calibri (MS) Bold"/>
              </a:rPr>
              <a:t>28%</a:t>
            </a:r>
          </a:p>
        </p:txBody>
      </p:sp>
      <p:sp>
        <p:nvSpPr>
          <p:cNvPr id="115" name="TextBox 115"/>
          <p:cNvSpPr txBox="1"/>
          <p:nvPr/>
        </p:nvSpPr>
        <p:spPr>
          <a:xfrm>
            <a:off x="3268723" y="1097690"/>
            <a:ext cx="283312" cy="208864"/>
          </a:xfrm>
          <a:prstGeom prst="rect">
            <a:avLst/>
          </a:prstGeom>
        </p:spPr>
        <p:txBody>
          <a:bodyPr lIns="0" tIns="0" rIns="0" bIns="0" rtlCol="0" anchor="t">
            <a:spAutoFit/>
          </a:bodyPr>
          <a:lstStyle/>
          <a:p>
            <a:pPr algn="l">
              <a:lnSpc>
                <a:spcPts val="1529"/>
              </a:lnSpc>
            </a:pPr>
            <a:r>
              <a:rPr lang="en-US" sz="1103" b="1" dirty="0">
                <a:solidFill>
                  <a:srgbClr val="FFFFFF"/>
                </a:solidFill>
                <a:latin typeface="Calibri (MS) Bold"/>
                <a:ea typeface="Calibri (MS) Bold"/>
                <a:cs typeface="Calibri (MS) Bold"/>
                <a:sym typeface="Calibri (MS) Bold"/>
              </a:rPr>
              <a:t>Both</a:t>
            </a:r>
          </a:p>
        </p:txBody>
      </p:sp>
      <p:sp>
        <p:nvSpPr>
          <p:cNvPr id="116" name="TextBox 116"/>
          <p:cNvSpPr txBox="1"/>
          <p:nvPr/>
        </p:nvSpPr>
        <p:spPr>
          <a:xfrm>
            <a:off x="2631691" y="6187821"/>
            <a:ext cx="1589008" cy="208864"/>
          </a:xfrm>
          <a:prstGeom prst="rect">
            <a:avLst/>
          </a:prstGeom>
        </p:spPr>
        <p:txBody>
          <a:bodyPr lIns="0" tIns="0" rIns="0" bIns="0" rtlCol="0" anchor="t">
            <a:spAutoFit/>
          </a:bodyPr>
          <a:lstStyle/>
          <a:p>
            <a:pPr algn="l">
              <a:lnSpc>
                <a:spcPts val="1545"/>
              </a:lnSpc>
            </a:pPr>
            <a:r>
              <a:rPr lang="en-US" sz="1103" b="1">
                <a:solidFill>
                  <a:srgbClr val="3B3838"/>
                </a:solidFill>
                <a:latin typeface="Calibri (MS) Bold"/>
                <a:ea typeface="Calibri (MS) Bold"/>
                <a:cs typeface="Calibri (MS) Bold"/>
                <a:sym typeface="Calibri (MS) Bold"/>
              </a:rPr>
              <a:t>Both categories try to rate </a:t>
            </a:r>
          </a:p>
        </p:txBody>
      </p:sp>
      <p:sp>
        <p:nvSpPr>
          <p:cNvPr id="117" name="TextBox 117"/>
          <p:cNvSpPr txBox="1"/>
          <p:nvPr/>
        </p:nvSpPr>
        <p:spPr>
          <a:xfrm>
            <a:off x="3934711" y="1044978"/>
            <a:ext cx="250374" cy="208864"/>
          </a:xfrm>
          <a:prstGeom prst="rect">
            <a:avLst/>
          </a:prstGeom>
        </p:spPr>
        <p:txBody>
          <a:bodyPr lIns="0" tIns="0" rIns="0" bIns="0" rtlCol="0" anchor="t">
            <a:spAutoFit/>
          </a:bodyPr>
          <a:lstStyle/>
          <a:p>
            <a:pPr algn="l">
              <a:lnSpc>
                <a:spcPts val="1545"/>
              </a:lnSpc>
            </a:pPr>
            <a:r>
              <a:rPr lang="en-US" sz="1103" b="1" spc="4">
                <a:solidFill>
                  <a:srgbClr val="FFFFFF"/>
                </a:solidFill>
                <a:latin typeface="Calibri (MS) Bold"/>
                <a:ea typeface="Calibri (MS) Bold"/>
                <a:cs typeface="Calibri (MS) Bold"/>
                <a:sym typeface="Calibri (MS) Bold"/>
              </a:rPr>
              <a:t>38%</a:t>
            </a:r>
          </a:p>
        </p:txBody>
      </p:sp>
      <p:sp>
        <p:nvSpPr>
          <p:cNvPr id="118" name="TextBox 118"/>
          <p:cNvSpPr txBox="1"/>
          <p:nvPr/>
        </p:nvSpPr>
        <p:spPr>
          <a:xfrm>
            <a:off x="3346804" y="2330446"/>
            <a:ext cx="2156222" cy="181588"/>
          </a:xfrm>
          <a:prstGeom prst="rect">
            <a:avLst/>
          </a:prstGeom>
        </p:spPr>
        <p:txBody>
          <a:bodyPr lIns="0" tIns="0" rIns="0" bIns="0" rtlCol="0" anchor="t">
            <a:spAutoFit/>
          </a:bodyPr>
          <a:lstStyle/>
          <a:p>
            <a:pPr algn="l">
              <a:lnSpc>
                <a:spcPts val="1545"/>
              </a:lnSpc>
            </a:pPr>
            <a:r>
              <a:rPr lang="en-US" sz="1103" dirty="0">
                <a:latin typeface="Calibri (MS)"/>
                <a:ea typeface="Calibri (MS)"/>
                <a:cs typeface="Calibri (MS)"/>
                <a:sym typeface="Calibri (MS)"/>
              </a:rPr>
              <a:t>Target Segment = &gt; 5</a:t>
            </a:r>
            <a:r>
              <a:rPr lang="en-US" sz="1103" b="1" dirty="0">
                <a:latin typeface="Calibri (MS) Bold"/>
                <a:ea typeface="Calibri (MS) Bold"/>
                <a:cs typeface="Calibri (MS) Bold"/>
                <a:sym typeface="Calibri (MS) Bold"/>
              </a:rPr>
              <a:t> Orders/ Month</a:t>
            </a:r>
          </a:p>
        </p:txBody>
      </p:sp>
      <p:sp>
        <p:nvSpPr>
          <p:cNvPr id="119" name="TextBox 119"/>
          <p:cNvSpPr txBox="1"/>
          <p:nvPr/>
        </p:nvSpPr>
        <p:spPr>
          <a:xfrm>
            <a:off x="4413761" y="5150891"/>
            <a:ext cx="250374" cy="208864"/>
          </a:xfrm>
          <a:prstGeom prst="rect">
            <a:avLst/>
          </a:prstGeom>
        </p:spPr>
        <p:txBody>
          <a:bodyPr lIns="0" tIns="0" rIns="0" bIns="0" rtlCol="0" anchor="t">
            <a:spAutoFit/>
          </a:bodyPr>
          <a:lstStyle/>
          <a:p>
            <a:pPr algn="l">
              <a:lnSpc>
                <a:spcPts val="1545"/>
              </a:lnSpc>
            </a:pPr>
            <a:r>
              <a:rPr lang="en-US" sz="1103" b="1" spc="4">
                <a:solidFill>
                  <a:srgbClr val="FFFFFF"/>
                </a:solidFill>
                <a:latin typeface="Calibri (MS) Bold"/>
                <a:ea typeface="Calibri (MS) Bold"/>
                <a:cs typeface="Calibri (MS) Bold"/>
                <a:sym typeface="Calibri (MS) Bold"/>
              </a:rPr>
              <a:t>47%</a:t>
            </a:r>
          </a:p>
        </p:txBody>
      </p:sp>
      <p:sp>
        <p:nvSpPr>
          <p:cNvPr id="120" name="TextBox 120"/>
          <p:cNvSpPr txBox="1"/>
          <p:nvPr/>
        </p:nvSpPr>
        <p:spPr>
          <a:xfrm>
            <a:off x="5366890" y="552726"/>
            <a:ext cx="674303" cy="208864"/>
          </a:xfrm>
          <a:prstGeom prst="rect">
            <a:avLst/>
          </a:prstGeom>
        </p:spPr>
        <p:txBody>
          <a:bodyPr lIns="0" tIns="0" rIns="0" bIns="0" rtlCol="0" anchor="t">
            <a:spAutoFit/>
          </a:bodyPr>
          <a:lstStyle/>
          <a:p>
            <a:pPr algn="l">
              <a:lnSpc>
                <a:spcPts val="1545"/>
              </a:lnSpc>
            </a:pPr>
            <a:r>
              <a:rPr lang="en-US" sz="1103" b="1">
                <a:solidFill>
                  <a:srgbClr val="FFFFFF"/>
                </a:solidFill>
                <a:latin typeface="Calibri (MS) Bold"/>
                <a:ea typeface="Calibri (MS) Bold"/>
                <a:cs typeface="Calibri (MS) Bold"/>
                <a:sym typeface="Calibri (MS) Bold"/>
              </a:rPr>
              <a:t>Survey Link</a:t>
            </a:r>
          </a:p>
        </p:txBody>
      </p:sp>
      <p:sp>
        <p:nvSpPr>
          <p:cNvPr id="121" name="TextBox 121"/>
          <p:cNvSpPr txBox="1"/>
          <p:nvPr/>
        </p:nvSpPr>
        <p:spPr>
          <a:xfrm>
            <a:off x="532790" y="3148555"/>
            <a:ext cx="241716" cy="201854"/>
          </a:xfrm>
          <a:prstGeom prst="rect">
            <a:avLst/>
          </a:prstGeom>
        </p:spPr>
        <p:txBody>
          <a:bodyPr lIns="0" tIns="0" rIns="0" bIns="0" rtlCol="0" anchor="t">
            <a:spAutoFit/>
          </a:bodyPr>
          <a:lstStyle/>
          <a:p>
            <a:pPr algn="l">
              <a:lnSpc>
                <a:spcPts val="1478"/>
              </a:lnSpc>
            </a:pPr>
            <a:r>
              <a:rPr lang="en-US" sz="1056">
                <a:solidFill>
                  <a:srgbClr val="FFFFFF"/>
                </a:solidFill>
                <a:latin typeface="Calibri (MS)"/>
                <a:ea typeface="Calibri (MS)"/>
                <a:cs typeface="Calibri (MS)"/>
                <a:sym typeface="Calibri (MS)"/>
              </a:rPr>
              <a:t>1 - 2</a:t>
            </a:r>
          </a:p>
        </p:txBody>
      </p:sp>
      <p:sp>
        <p:nvSpPr>
          <p:cNvPr id="122" name="TextBox 122"/>
          <p:cNvSpPr txBox="1"/>
          <p:nvPr/>
        </p:nvSpPr>
        <p:spPr>
          <a:xfrm>
            <a:off x="1032662" y="3148555"/>
            <a:ext cx="241716" cy="201854"/>
          </a:xfrm>
          <a:prstGeom prst="rect">
            <a:avLst/>
          </a:prstGeom>
        </p:spPr>
        <p:txBody>
          <a:bodyPr lIns="0" tIns="0" rIns="0" bIns="0" rtlCol="0" anchor="t">
            <a:spAutoFit/>
          </a:bodyPr>
          <a:lstStyle/>
          <a:p>
            <a:pPr algn="l">
              <a:lnSpc>
                <a:spcPts val="1478"/>
              </a:lnSpc>
            </a:pPr>
            <a:r>
              <a:rPr lang="en-US" sz="1056">
                <a:solidFill>
                  <a:srgbClr val="FFFFFF"/>
                </a:solidFill>
                <a:latin typeface="Calibri (MS)"/>
                <a:ea typeface="Calibri (MS)"/>
                <a:cs typeface="Calibri (MS)"/>
                <a:sym typeface="Calibri (MS)"/>
              </a:rPr>
              <a:t>3 - 4</a:t>
            </a:r>
          </a:p>
        </p:txBody>
      </p:sp>
      <p:sp>
        <p:nvSpPr>
          <p:cNvPr id="123" name="TextBox 123"/>
          <p:cNvSpPr txBox="1"/>
          <p:nvPr/>
        </p:nvSpPr>
        <p:spPr>
          <a:xfrm>
            <a:off x="1532506" y="3148555"/>
            <a:ext cx="241716" cy="201854"/>
          </a:xfrm>
          <a:prstGeom prst="rect">
            <a:avLst/>
          </a:prstGeom>
        </p:spPr>
        <p:txBody>
          <a:bodyPr lIns="0" tIns="0" rIns="0" bIns="0" rtlCol="0" anchor="t">
            <a:spAutoFit/>
          </a:bodyPr>
          <a:lstStyle/>
          <a:p>
            <a:pPr algn="l">
              <a:lnSpc>
                <a:spcPts val="1478"/>
              </a:lnSpc>
            </a:pPr>
            <a:r>
              <a:rPr lang="en-US" sz="1056">
                <a:solidFill>
                  <a:srgbClr val="FFFFFF"/>
                </a:solidFill>
                <a:latin typeface="Calibri (MS)"/>
                <a:ea typeface="Calibri (MS)"/>
                <a:cs typeface="Calibri (MS)"/>
                <a:sym typeface="Calibri (MS)"/>
              </a:rPr>
              <a:t>5 - 7</a:t>
            </a:r>
          </a:p>
        </p:txBody>
      </p:sp>
      <p:sp>
        <p:nvSpPr>
          <p:cNvPr id="124" name="TextBox 124"/>
          <p:cNvSpPr txBox="1"/>
          <p:nvPr/>
        </p:nvSpPr>
        <p:spPr>
          <a:xfrm>
            <a:off x="404165" y="5459882"/>
            <a:ext cx="318316" cy="230429"/>
          </a:xfrm>
          <a:prstGeom prst="rect">
            <a:avLst/>
          </a:prstGeom>
        </p:spPr>
        <p:txBody>
          <a:bodyPr lIns="0" tIns="0" rIns="0" bIns="0" rtlCol="0" anchor="t">
            <a:spAutoFit/>
          </a:bodyPr>
          <a:lstStyle/>
          <a:p>
            <a:pPr algn="l">
              <a:lnSpc>
                <a:spcPts val="1780"/>
              </a:lnSpc>
            </a:pPr>
            <a:r>
              <a:rPr lang="en-US" sz="1056">
                <a:solidFill>
                  <a:srgbClr val="FFFFFF"/>
                </a:solidFill>
                <a:latin typeface="Calibri (MS)"/>
                <a:ea typeface="Calibri (MS)"/>
                <a:cs typeface="Calibri (MS)"/>
                <a:sym typeface="Calibri (MS)"/>
              </a:rPr>
              <a:t>Why?</a:t>
            </a:r>
          </a:p>
        </p:txBody>
      </p:sp>
      <p:sp>
        <p:nvSpPr>
          <p:cNvPr id="125" name="TextBox 125"/>
          <p:cNvSpPr txBox="1"/>
          <p:nvPr/>
        </p:nvSpPr>
        <p:spPr>
          <a:xfrm>
            <a:off x="307543" y="5689930"/>
            <a:ext cx="47987" cy="215665"/>
          </a:xfrm>
          <a:prstGeom prst="rect">
            <a:avLst/>
          </a:prstGeom>
        </p:spPr>
        <p:txBody>
          <a:bodyPr lIns="0" tIns="0" rIns="0" bIns="0" rtlCol="0" anchor="t">
            <a:spAutoFit/>
          </a:bodyPr>
          <a:lstStyle/>
          <a:p>
            <a:pPr algn="l">
              <a:lnSpc>
                <a:spcPts val="1784"/>
              </a:lnSpc>
            </a:pPr>
            <a:r>
              <a:rPr lang="en-US" sz="1058" spc="-8">
                <a:solidFill>
                  <a:srgbClr val="262626"/>
                </a:solidFill>
                <a:latin typeface="IBM Plex Sans Condensed"/>
                <a:ea typeface="IBM Plex Sans Condensed"/>
                <a:cs typeface="IBM Plex Sans Condensed"/>
                <a:sym typeface="IBM Plex Sans Condensed"/>
              </a:rPr>
              <a:t>•</a:t>
            </a:r>
          </a:p>
        </p:txBody>
      </p:sp>
      <p:sp>
        <p:nvSpPr>
          <p:cNvPr id="126" name="TextBox 126"/>
          <p:cNvSpPr txBox="1"/>
          <p:nvPr/>
        </p:nvSpPr>
        <p:spPr>
          <a:xfrm>
            <a:off x="307543" y="5926741"/>
            <a:ext cx="1927117" cy="464515"/>
          </a:xfrm>
          <a:prstGeom prst="rect">
            <a:avLst/>
          </a:prstGeom>
        </p:spPr>
        <p:txBody>
          <a:bodyPr lIns="0" tIns="0" rIns="0" bIns="0" rtlCol="0" anchor="t">
            <a:spAutoFit/>
          </a:bodyPr>
          <a:lstStyle/>
          <a:p>
            <a:pPr algn="l">
              <a:lnSpc>
                <a:spcPts val="744"/>
              </a:lnSpc>
            </a:pPr>
            <a:r>
              <a:rPr lang="en-US" sz="1056">
                <a:solidFill>
                  <a:srgbClr val="262626"/>
                </a:solidFill>
                <a:latin typeface="Calibri (MS)"/>
                <a:ea typeface="Calibri (MS)"/>
                <a:cs typeface="Calibri (MS)"/>
                <a:sym typeface="Calibri (MS)"/>
              </a:rPr>
              <a:t>•Not sure what and where to write</a:t>
            </a:r>
          </a:p>
          <a:p>
            <a:pPr algn="l">
              <a:lnSpc>
                <a:spcPts val="1776"/>
              </a:lnSpc>
            </a:pPr>
            <a:r>
              <a:rPr lang="en-US" sz="1056">
                <a:solidFill>
                  <a:srgbClr val="262626"/>
                </a:solidFill>
                <a:latin typeface="Calibri (MS)"/>
                <a:ea typeface="Calibri (MS)"/>
                <a:cs typeface="Calibri (MS)"/>
                <a:sym typeface="Calibri (MS)"/>
              </a:rPr>
              <a:t>•Finds it boring to write</a:t>
            </a:r>
          </a:p>
          <a:p>
            <a:pPr algn="l">
              <a:lnSpc>
                <a:spcPts val="744"/>
              </a:lnSpc>
            </a:pPr>
            <a:r>
              <a:rPr lang="en-US" sz="1056">
                <a:solidFill>
                  <a:srgbClr val="262626"/>
                </a:solidFill>
                <a:latin typeface="Calibri (MS)"/>
                <a:ea typeface="Calibri (MS)"/>
                <a:cs typeface="Calibri (MS)"/>
                <a:sym typeface="Calibri (MS)"/>
              </a:rPr>
              <a:t>•Feel it might not be relevant to </a:t>
            </a:r>
          </a:p>
        </p:txBody>
      </p:sp>
      <p:sp>
        <p:nvSpPr>
          <p:cNvPr id="127" name="TextBox 127"/>
          <p:cNvSpPr txBox="1"/>
          <p:nvPr/>
        </p:nvSpPr>
        <p:spPr>
          <a:xfrm>
            <a:off x="360883" y="6326734"/>
            <a:ext cx="1793377" cy="230429"/>
          </a:xfrm>
          <a:prstGeom prst="rect">
            <a:avLst/>
          </a:prstGeom>
        </p:spPr>
        <p:txBody>
          <a:bodyPr lIns="0" tIns="0" rIns="0" bIns="0" rtlCol="0" anchor="t">
            <a:spAutoFit/>
          </a:bodyPr>
          <a:lstStyle/>
          <a:p>
            <a:pPr algn="l">
              <a:lnSpc>
                <a:spcPts val="1776"/>
              </a:lnSpc>
            </a:pPr>
            <a:r>
              <a:rPr lang="en-US" sz="1056">
                <a:solidFill>
                  <a:srgbClr val="262626"/>
                </a:solidFill>
                <a:latin typeface="Calibri (MS)"/>
                <a:ea typeface="Calibri (MS)"/>
                <a:cs typeface="Calibri (MS)"/>
                <a:sym typeface="Calibri (MS)"/>
              </a:rPr>
              <a:t>others due to difference of taste</a:t>
            </a:r>
          </a:p>
        </p:txBody>
      </p:sp>
      <p:sp>
        <p:nvSpPr>
          <p:cNvPr id="128" name="TextBox 128"/>
          <p:cNvSpPr txBox="1"/>
          <p:nvPr/>
        </p:nvSpPr>
        <p:spPr>
          <a:xfrm>
            <a:off x="2032378" y="3148555"/>
            <a:ext cx="1865195" cy="201854"/>
          </a:xfrm>
          <a:prstGeom prst="rect">
            <a:avLst/>
          </a:prstGeom>
        </p:spPr>
        <p:txBody>
          <a:bodyPr lIns="0" tIns="0" rIns="0" bIns="0" rtlCol="0" anchor="t">
            <a:spAutoFit/>
          </a:bodyPr>
          <a:lstStyle/>
          <a:p>
            <a:pPr algn="l">
              <a:lnSpc>
                <a:spcPts val="1478"/>
              </a:lnSpc>
            </a:pPr>
            <a:r>
              <a:rPr lang="en-US" sz="1056">
                <a:solidFill>
                  <a:srgbClr val="FFFFFF"/>
                </a:solidFill>
                <a:latin typeface="Calibri (MS)"/>
                <a:ea typeface="Calibri (MS)"/>
                <a:cs typeface="Calibri (MS)"/>
                <a:sym typeface="Calibri (MS)"/>
              </a:rPr>
              <a:t>Orders something every weekend</a:t>
            </a:r>
          </a:p>
        </p:txBody>
      </p:sp>
      <p:sp>
        <p:nvSpPr>
          <p:cNvPr id="130" name="TextBox 130"/>
          <p:cNvSpPr txBox="1"/>
          <p:nvPr/>
        </p:nvSpPr>
        <p:spPr>
          <a:xfrm>
            <a:off x="2605783" y="5188106"/>
            <a:ext cx="1575559" cy="512159"/>
          </a:xfrm>
          <a:prstGeom prst="rect">
            <a:avLst/>
          </a:prstGeom>
        </p:spPr>
        <p:txBody>
          <a:bodyPr lIns="0" tIns="0" rIns="0" bIns="0" rtlCol="0" anchor="t">
            <a:spAutoFit/>
          </a:bodyPr>
          <a:lstStyle/>
          <a:p>
            <a:pPr algn="just">
              <a:lnSpc>
                <a:spcPts val="1259"/>
              </a:lnSpc>
            </a:pPr>
            <a:r>
              <a:rPr lang="en-US" sz="1056">
                <a:solidFill>
                  <a:srgbClr val="F9E7D4"/>
                </a:solidFill>
                <a:latin typeface="Calibri (MS)"/>
                <a:ea typeface="Calibri (MS)"/>
                <a:cs typeface="Calibri (MS)"/>
                <a:sym typeface="Calibri (MS)"/>
              </a:rPr>
              <a:t>•</a:t>
            </a:r>
            <a:r>
              <a:rPr lang="en-US" sz="1056" b="1">
                <a:solidFill>
                  <a:srgbClr val="F9E7D4"/>
                </a:solidFill>
                <a:latin typeface="Calibri (MS) Bold"/>
                <a:ea typeface="Calibri (MS) Bold"/>
                <a:cs typeface="Calibri (MS) Bold"/>
                <a:sym typeface="Calibri (MS) Bold"/>
              </a:rPr>
              <a:t>57%</a:t>
            </a:r>
            <a:r>
              <a:rPr lang="en-US" sz="1056">
                <a:solidFill>
                  <a:srgbClr val="FFFFFF"/>
                </a:solidFill>
                <a:latin typeface="Calibri (MS)"/>
                <a:ea typeface="Calibri (MS)"/>
                <a:cs typeface="Calibri (MS)"/>
                <a:sym typeface="Calibri (MS)"/>
              </a:rPr>
              <a:t>people say they might consider writing a review if they find value</a:t>
            </a:r>
          </a:p>
        </p:txBody>
      </p:sp>
      <p:sp>
        <p:nvSpPr>
          <p:cNvPr id="131" name="TextBox 131"/>
          <p:cNvSpPr txBox="1"/>
          <p:nvPr/>
        </p:nvSpPr>
        <p:spPr>
          <a:xfrm>
            <a:off x="2605783" y="5668194"/>
            <a:ext cx="1458859" cy="192100"/>
          </a:xfrm>
          <a:prstGeom prst="rect">
            <a:avLst/>
          </a:prstGeom>
        </p:spPr>
        <p:txBody>
          <a:bodyPr lIns="0" tIns="0" rIns="0" bIns="0" rtlCol="0" anchor="t">
            <a:spAutoFit/>
          </a:bodyPr>
          <a:lstStyle/>
          <a:p>
            <a:pPr algn="l">
              <a:lnSpc>
                <a:spcPts val="1259"/>
              </a:lnSpc>
            </a:pPr>
            <a:r>
              <a:rPr lang="en-US" sz="1056">
                <a:solidFill>
                  <a:srgbClr val="F9E7D4"/>
                </a:solidFill>
                <a:latin typeface="Calibri (MS)"/>
                <a:ea typeface="Calibri (MS)"/>
                <a:cs typeface="Calibri (MS)"/>
                <a:sym typeface="Calibri (MS)"/>
              </a:rPr>
              <a:t>•</a:t>
            </a:r>
            <a:r>
              <a:rPr lang="en-US" sz="1056" b="1">
                <a:solidFill>
                  <a:srgbClr val="F9E7D4"/>
                </a:solidFill>
                <a:latin typeface="Calibri (MS) Bold"/>
                <a:ea typeface="Calibri (MS) Bold"/>
                <a:cs typeface="Calibri (MS) Bold"/>
                <a:sym typeface="Calibri (MS) Bold"/>
              </a:rPr>
              <a:t>26%</a:t>
            </a:r>
            <a:r>
              <a:rPr lang="en-US" sz="1056">
                <a:solidFill>
                  <a:srgbClr val="FFFFFF"/>
                </a:solidFill>
                <a:latin typeface="Calibri (MS)"/>
                <a:ea typeface="Calibri (MS)"/>
                <a:cs typeface="Calibri (MS)"/>
                <a:sym typeface="Calibri (MS)"/>
              </a:rPr>
              <a:t>people review write </a:t>
            </a:r>
          </a:p>
        </p:txBody>
      </p:sp>
      <p:sp>
        <p:nvSpPr>
          <p:cNvPr id="132" name="TextBox 132"/>
          <p:cNvSpPr txBox="1"/>
          <p:nvPr/>
        </p:nvSpPr>
        <p:spPr>
          <a:xfrm>
            <a:off x="2659123" y="5843397"/>
            <a:ext cx="1501045" cy="182804"/>
          </a:xfrm>
          <a:prstGeom prst="rect">
            <a:avLst/>
          </a:prstGeom>
        </p:spPr>
        <p:txBody>
          <a:bodyPr lIns="0" tIns="0" rIns="0" bIns="0" rtlCol="0" anchor="t">
            <a:spAutoFit/>
          </a:bodyPr>
          <a:lstStyle/>
          <a:p>
            <a:pPr algn="l">
              <a:lnSpc>
                <a:spcPts val="1259"/>
              </a:lnSpc>
            </a:pPr>
            <a:r>
              <a:rPr lang="en-US" sz="1056">
                <a:solidFill>
                  <a:srgbClr val="FFFFFF"/>
                </a:solidFill>
                <a:latin typeface="Calibri (MS)"/>
                <a:ea typeface="Calibri (MS)"/>
                <a:cs typeface="Calibri (MS)"/>
                <a:sym typeface="Calibri (MS)"/>
              </a:rPr>
              <a:t>reviews on other platforms</a:t>
            </a:r>
          </a:p>
        </p:txBody>
      </p:sp>
      <p:sp>
        <p:nvSpPr>
          <p:cNvPr id="133" name="TextBox 133"/>
          <p:cNvSpPr txBox="1"/>
          <p:nvPr/>
        </p:nvSpPr>
        <p:spPr>
          <a:xfrm>
            <a:off x="4043397" y="-505987"/>
            <a:ext cx="45719" cy="2680670"/>
          </a:xfrm>
          <a:prstGeom prst="rect">
            <a:avLst/>
          </a:prstGeom>
        </p:spPr>
        <p:txBody>
          <a:bodyPr wrap="square" lIns="0" tIns="0" rIns="0" bIns="0" rtlCol="0" anchor="t">
            <a:spAutoFit/>
          </a:bodyPr>
          <a:lstStyle/>
          <a:p>
            <a:pPr algn="l">
              <a:lnSpc>
                <a:spcPts val="1478"/>
              </a:lnSpc>
            </a:pPr>
            <a:r>
              <a:rPr lang="en-US" sz="1056" dirty="0">
                <a:solidFill>
                  <a:srgbClr val="FFFFFF"/>
                </a:solidFill>
                <a:latin typeface="Calibri (MS)"/>
                <a:ea typeface="Calibri (MS)"/>
                <a:cs typeface="Calibri (MS)"/>
                <a:sym typeface="Calibri (MS)"/>
              </a:rPr>
              <a:t>Almost everyday</a:t>
            </a:r>
          </a:p>
        </p:txBody>
      </p:sp>
      <p:sp>
        <p:nvSpPr>
          <p:cNvPr id="134" name="TextBox 134"/>
          <p:cNvSpPr txBox="1"/>
          <p:nvPr/>
        </p:nvSpPr>
        <p:spPr>
          <a:xfrm>
            <a:off x="4543301" y="1441294"/>
            <a:ext cx="926001" cy="316154"/>
          </a:xfrm>
          <a:prstGeom prst="rect">
            <a:avLst/>
          </a:prstGeom>
        </p:spPr>
        <p:txBody>
          <a:bodyPr lIns="0" tIns="0" rIns="0" bIns="0" rtlCol="0" anchor="t">
            <a:spAutoFit/>
          </a:bodyPr>
          <a:lstStyle/>
          <a:p>
            <a:pPr algn="l">
              <a:lnSpc>
                <a:spcPts val="2640"/>
              </a:lnSpc>
            </a:pPr>
            <a:r>
              <a:rPr lang="en-US" sz="1056" b="1">
                <a:solidFill>
                  <a:srgbClr val="FFFFFF"/>
                </a:solidFill>
                <a:latin typeface="Calibri (MS) Bold"/>
                <a:ea typeface="Calibri (MS) Bold"/>
                <a:cs typeface="Calibri (MS) Bold"/>
                <a:sym typeface="Calibri (MS) Bold"/>
              </a:rPr>
              <a:t>Zomato Swiggy </a:t>
            </a:r>
          </a:p>
        </p:txBody>
      </p:sp>
      <p:sp>
        <p:nvSpPr>
          <p:cNvPr id="135" name="TextBox 135"/>
          <p:cNvSpPr txBox="1"/>
          <p:nvPr/>
        </p:nvSpPr>
        <p:spPr>
          <a:xfrm>
            <a:off x="5567172" y="1441294"/>
            <a:ext cx="269348" cy="316154"/>
          </a:xfrm>
          <a:prstGeom prst="rect">
            <a:avLst/>
          </a:prstGeom>
        </p:spPr>
        <p:txBody>
          <a:bodyPr lIns="0" tIns="0" rIns="0" bIns="0" rtlCol="0" anchor="t">
            <a:spAutoFit/>
          </a:bodyPr>
          <a:lstStyle/>
          <a:p>
            <a:pPr algn="l">
              <a:lnSpc>
                <a:spcPts val="2640"/>
              </a:lnSpc>
            </a:pPr>
            <a:r>
              <a:rPr lang="en-US" sz="1056" b="1">
                <a:solidFill>
                  <a:srgbClr val="FFFFFF"/>
                </a:solidFill>
                <a:latin typeface="Calibri (MS) Bold"/>
                <a:ea typeface="Calibri (MS) Bold"/>
                <a:cs typeface="Calibri (MS) Bold"/>
                <a:sym typeface="Calibri (MS) Bold"/>
              </a:rPr>
              <a:t>Both</a:t>
            </a:r>
          </a:p>
        </p:txBody>
      </p:sp>
      <p:sp>
        <p:nvSpPr>
          <p:cNvPr id="136" name="TextBox 136"/>
          <p:cNvSpPr txBox="1"/>
          <p:nvPr/>
        </p:nvSpPr>
        <p:spPr>
          <a:xfrm>
            <a:off x="4705226" y="1817475"/>
            <a:ext cx="1055637" cy="316154"/>
          </a:xfrm>
          <a:prstGeom prst="rect">
            <a:avLst/>
          </a:prstGeom>
        </p:spPr>
        <p:txBody>
          <a:bodyPr lIns="0" tIns="0" rIns="0" bIns="0" rtlCol="0" anchor="t">
            <a:spAutoFit/>
          </a:bodyPr>
          <a:lstStyle/>
          <a:p>
            <a:pPr algn="l">
              <a:lnSpc>
                <a:spcPts val="2640"/>
              </a:lnSpc>
            </a:pPr>
            <a:r>
              <a:rPr lang="en-US" sz="1056" b="1" dirty="0">
                <a:solidFill>
                  <a:srgbClr val="1F1F1F"/>
                </a:solidFill>
                <a:latin typeface="Calibri (MS) Bold"/>
                <a:ea typeface="Calibri (MS) Bold"/>
                <a:cs typeface="Calibri (MS) Bold"/>
                <a:sym typeface="Calibri (MS) Bold"/>
              </a:rPr>
              <a:t>Paid Memberships</a:t>
            </a:r>
          </a:p>
        </p:txBody>
      </p:sp>
      <p:sp>
        <p:nvSpPr>
          <p:cNvPr id="137" name="TextBox 137"/>
          <p:cNvSpPr txBox="1"/>
          <p:nvPr/>
        </p:nvSpPr>
        <p:spPr>
          <a:xfrm>
            <a:off x="4572886" y="5479390"/>
            <a:ext cx="318316" cy="230429"/>
          </a:xfrm>
          <a:prstGeom prst="rect">
            <a:avLst/>
          </a:prstGeom>
        </p:spPr>
        <p:txBody>
          <a:bodyPr lIns="0" tIns="0" rIns="0" bIns="0" rtlCol="0" anchor="t">
            <a:spAutoFit/>
          </a:bodyPr>
          <a:lstStyle/>
          <a:p>
            <a:pPr algn="l">
              <a:lnSpc>
                <a:spcPts val="1789"/>
              </a:lnSpc>
            </a:pPr>
            <a:r>
              <a:rPr lang="en-US" sz="1056">
                <a:solidFill>
                  <a:srgbClr val="FFFFFF"/>
                </a:solidFill>
                <a:latin typeface="Calibri (MS)"/>
                <a:ea typeface="Calibri (MS)"/>
                <a:cs typeface="Calibri (MS)"/>
                <a:sym typeface="Calibri (MS)"/>
              </a:rPr>
              <a:t>Why?</a:t>
            </a:r>
          </a:p>
        </p:txBody>
      </p:sp>
      <p:sp>
        <p:nvSpPr>
          <p:cNvPr id="138" name="TextBox 138"/>
          <p:cNvSpPr txBox="1"/>
          <p:nvPr/>
        </p:nvSpPr>
        <p:spPr>
          <a:xfrm>
            <a:off x="4495543" y="5691588"/>
            <a:ext cx="1328661" cy="720090"/>
          </a:xfrm>
          <a:prstGeom prst="rect">
            <a:avLst/>
          </a:prstGeom>
        </p:spPr>
        <p:txBody>
          <a:bodyPr lIns="0" tIns="0" rIns="0" bIns="0" rtlCol="0" anchor="t">
            <a:spAutoFit/>
          </a:bodyPr>
          <a:lstStyle/>
          <a:p>
            <a:pPr algn="l">
              <a:lnSpc>
                <a:spcPts val="1789"/>
              </a:lnSpc>
            </a:pPr>
            <a:r>
              <a:rPr lang="en-US" sz="1056">
                <a:solidFill>
                  <a:srgbClr val="262626"/>
                </a:solidFill>
                <a:latin typeface="Calibri (MS)"/>
                <a:ea typeface="Calibri (MS)"/>
                <a:cs typeface="Calibri (MS)"/>
                <a:sym typeface="Calibri (MS)"/>
              </a:rPr>
              <a:t>•Horrible food</a:t>
            </a:r>
          </a:p>
          <a:p>
            <a:pPr algn="l">
              <a:lnSpc>
                <a:spcPts val="729"/>
              </a:lnSpc>
            </a:pPr>
            <a:r>
              <a:rPr lang="en-US" sz="1056">
                <a:solidFill>
                  <a:srgbClr val="262626"/>
                </a:solidFill>
                <a:latin typeface="Calibri (MS)"/>
                <a:ea typeface="Calibri (MS)"/>
                <a:cs typeface="Calibri (MS)"/>
                <a:sym typeface="Calibri (MS)"/>
              </a:rPr>
              <a:t>•Super Awesome food</a:t>
            </a:r>
          </a:p>
          <a:p>
            <a:pPr algn="l">
              <a:lnSpc>
                <a:spcPts val="1787"/>
              </a:lnSpc>
            </a:pPr>
            <a:r>
              <a:rPr lang="en-US" sz="1058">
                <a:solidFill>
                  <a:srgbClr val="262626"/>
                </a:solidFill>
                <a:latin typeface="Calibri (MS)"/>
                <a:ea typeface="Calibri (MS)"/>
                <a:cs typeface="Calibri (MS)"/>
                <a:sym typeface="Calibri (MS)"/>
              </a:rPr>
              <a:t>•Delivery Guy Reminder</a:t>
            </a:r>
          </a:p>
          <a:p>
            <a:pPr algn="l">
              <a:lnSpc>
                <a:spcPts val="739"/>
              </a:lnSpc>
            </a:pPr>
            <a:r>
              <a:rPr lang="en-US" sz="1056">
                <a:solidFill>
                  <a:srgbClr val="262626"/>
                </a:solidFill>
                <a:latin typeface="Calibri (MS)"/>
                <a:ea typeface="Calibri (MS)"/>
                <a:cs typeface="Calibri (MS)"/>
                <a:sym typeface="Calibri (MS)"/>
              </a:rPr>
              <a:t>•Want others to have a </a:t>
            </a:r>
          </a:p>
        </p:txBody>
      </p:sp>
      <p:sp>
        <p:nvSpPr>
          <p:cNvPr id="139" name="TextBox 139"/>
          <p:cNvSpPr txBox="1"/>
          <p:nvPr/>
        </p:nvSpPr>
        <p:spPr>
          <a:xfrm>
            <a:off x="4548883" y="6347155"/>
            <a:ext cx="988476" cy="230429"/>
          </a:xfrm>
          <a:prstGeom prst="rect">
            <a:avLst/>
          </a:prstGeom>
        </p:spPr>
        <p:txBody>
          <a:bodyPr lIns="0" tIns="0" rIns="0" bIns="0" rtlCol="0" anchor="t">
            <a:spAutoFit/>
          </a:bodyPr>
          <a:lstStyle/>
          <a:p>
            <a:pPr algn="l">
              <a:lnSpc>
                <a:spcPts val="1780"/>
              </a:lnSpc>
            </a:pPr>
            <a:r>
              <a:rPr lang="en-US" sz="1056">
                <a:solidFill>
                  <a:srgbClr val="262626"/>
                </a:solidFill>
                <a:latin typeface="Calibri (MS)"/>
                <a:ea typeface="Calibri (MS)"/>
                <a:cs typeface="Calibri (MS)"/>
                <a:sym typeface="Calibri (MS)"/>
              </a:rPr>
              <a:t>better experience</a:t>
            </a:r>
          </a:p>
        </p:txBody>
      </p:sp>
      <p:sp>
        <p:nvSpPr>
          <p:cNvPr id="142" name="TextBox 142"/>
          <p:cNvSpPr txBox="1"/>
          <p:nvPr/>
        </p:nvSpPr>
        <p:spPr>
          <a:xfrm>
            <a:off x="2208914" y="4477674"/>
            <a:ext cx="534019" cy="183566"/>
          </a:xfrm>
          <a:prstGeom prst="rect">
            <a:avLst/>
          </a:prstGeom>
        </p:spPr>
        <p:txBody>
          <a:bodyPr lIns="0" tIns="0" rIns="0" bIns="0" rtlCol="0" anchor="t">
            <a:spAutoFit/>
          </a:bodyPr>
          <a:lstStyle/>
          <a:p>
            <a:pPr algn="l">
              <a:lnSpc>
                <a:spcPts val="1394"/>
              </a:lnSpc>
            </a:pPr>
            <a:r>
              <a:rPr lang="en-US" sz="996" spc="1">
                <a:solidFill>
                  <a:srgbClr val="FFFFFF"/>
                </a:solidFill>
                <a:latin typeface="Calibri (MS)"/>
                <a:ea typeface="Calibri (MS)"/>
                <a:cs typeface="Calibri (MS)"/>
                <a:sym typeface="Calibri (MS)"/>
              </a:rPr>
              <a:t>Important</a:t>
            </a:r>
          </a:p>
        </p:txBody>
      </p:sp>
      <p:sp>
        <p:nvSpPr>
          <p:cNvPr id="143" name="TextBox 143"/>
          <p:cNvSpPr txBox="1"/>
          <p:nvPr/>
        </p:nvSpPr>
        <p:spPr>
          <a:xfrm>
            <a:off x="2891914" y="4003710"/>
            <a:ext cx="222828" cy="183566"/>
          </a:xfrm>
          <a:prstGeom prst="rect">
            <a:avLst/>
          </a:prstGeom>
        </p:spPr>
        <p:txBody>
          <a:bodyPr lIns="0" tIns="0" rIns="0" bIns="0" rtlCol="0" anchor="t">
            <a:spAutoFit/>
          </a:bodyPr>
          <a:lstStyle/>
          <a:p>
            <a:pPr algn="l">
              <a:lnSpc>
                <a:spcPts val="1394"/>
              </a:lnSpc>
            </a:pPr>
            <a:r>
              <a:rPr lang="en-US" sz="996">
                <a:solidFill>
                  <a:srgbClr val="FFFFFF"/>
                </a:solidFill>
                <a:latin typeface="Calibri (MS)"/>
                <a:ea typeface="Calibri (MS)"/>
                <a:cs typeface="Calibri (MS)"/>
                <a:sym typeface="Calibri (MS)"/>
              </a:rPr>
              <a:t>11%</a:t>
            </a:r>
          </a:p>
        </p:txBody>
      </p:sp>
      <p:sp>
        <p:nvSpPr>
          <p:cNvPr id="145" name="TextBox 145"/>
          <p:cNvSpPr txBox="1"/>
          <p:nvPr/>
        </p:nvSpPr>
        <p:spPr>
          <a:xfrm>
            <a:off x="3470148" y="3972982"/>
            <a:ext cx="222828" cy="183566"/>
          </a:xfrm>
          <a:prstGeom prst="rect">
            <a:avLst/>
          </a:prstGeom>
        </p:spPr>
        <p:txBody>
          <a:bodyPr lIns="0" tIns="0" rIns="0" bIns="0" rtlCol="0" anchor="t">
            <a:spAutoFit/>
          </a:bodyPr>
          <a:lstStyle/>
          <a:p>
            <a:pPr algn="l">
              <a:lnSpc>
                <a:spcPts val="1394"/>
              </a:lnSpc>
            </a:pPr>
            <a:r>
              <a:rPr lang="en-US" sz="996">
                <a:solidFill>
                  <a:srgbClr val="FFFFFF"/>
                </a:solidFill>
                <a:latin typeface="Calibri (MS)"/>
                <a:ea typeface="Calibri (MS)"/>
                <a:cs typeface="Calibri (MS)"/>
                <a:sym typeface="Calibri (MS)"/>
              </a:rPr>
              <a:t>14%</a:t>
            </a:r>
          </a:p>
        </p:txBody>
      </p:sp>
      <p:sp>
        <p:nvSpPr>
          <p:cNvPr id="146" name="TextBox 146"/>
          <p:cNvSpPr txBox="1"/>
          <p:nvPr/>
        </p:nvSpPr>
        <p:spPr>
          <a:xfrm>
            <a:off x="3981955" y="2876845"/>
            <a:ext cx="224638" cy="183566"/>
          </a:xfrm>
          <a:prstGeom prst="rect">
            <a:avLst/>
          </a:prstGeom>
        </p:spPr>
        <p:txBody>
          <a:bodyPr lIns="0" tIns="0" rIns="0" bIns="0" rtlCol="0" anchor="t">
            <a:spAutoFit/>
          </a:bodyPr>
          <a:lstStyle/>
          <a:p>
            <a:pPr algn="l">
              <a:lnSpc>
                <a:spcPts val="1394"/>
              </a:lnSpc>
            </a:pPr>
            <a:r>
              <a:rPr lang="en-US" sz="996" b="1">
                <a:solidFill>
                  <a:srgbClr val="FFFFFF"/>
                </a:solidFill>
                <a:latin typeface="Calibri (MS) Bold"/>
                <a:ea typeface="Calibri (MS) Bold"/>
                <a:cs typeface="Calibri (MS) Bold"/>
                <a:sym typeface="Calibri (MS) Bold"/>
              </a:rPr>
              <a:t>10%</a:t>
            </a:r>
          </a:p>
        </p:txBody>
      </p:sp>
      <p:sp>
        <p:nvSpPr>
          <p:cNvPr id="147" name="TextBox 147"/>
          <p:cNvSpPr txBox="1"/>
          <p:nvPr/>
        </p:nvSpPr>
        <p:spPr>
          <a:xfrm>
            <a:off x="4048382" y="3805342"/>
            <a:ext cx="222828" cy="183566"/>
          </a:xfrm>
          <a:prstGeom prst="rect">
            <a:avLst/>
          </a:prstGeom>
        </p:spPr>
        <p:txBody>
          <a:bodyPr lIns="0" tIns="0" rIns="0" bIns="0" rtlCol="0" anchor="t">
            <a:spAutoFit/>
          </a:bodyPr>
          <a:lstStyle/>
          <a:p>
            <a:pPr algn="l">
              <a:lnSpc>
                <a:spcPts val="1394"/>
              </a:lnSpc>
            </a:pPr>
            <a:r>
              <a:rPr lang="en-US" sz="996">
                <a:solidFill>
                  <a:srgbClr val="FFFFFF"/>
                </a:solidFill>
                <a:latin typeface="Calibri (MS)"/>
                <a:ea typeface="Calibri (MS)"/>
                <a:cs typeface="Calibri (MS)"/>
                <a:sym typeface="Calibri (MS)"/>
              </a:rPr>
              <a:t>33%</a:t>
            </a:r>
          </a:p>
        </p:txBody>
      </p:sp>
      <p:sp>
        <p:nvSpPr>
          <p:cNvPr id="148" name="TextBox 148"/>
          <p:cNvSpPr txBox="1"/>
          <p:nvPr/>
        </p:nvSpPr>
        <p:spPr>
          <a:xfrm>
            <a:off x="4626226" y="3849157"/>
            <a:ext cx="222828" cy="183566"/>
          </a:xfrm>
          <a:prstGeom prst="rect">
            <a:avLst/>
          </a:prstGeom>
        </p:spPr>
        <p:txBody>
          <a:bodyPr lIns="0" tIns="0" rIns="0" bIns="0" rtlCol="0" anchor="t">
            <a:spAutoFit/>
          </a:bodyPr>
          <a:lstStyle/>
          <a:p>
            <a:pPr algn="l">
              <a:lnSpc>
                <a:spcPts val="1394"/>
              </a:lnSpc>
            </a:pPr>
            <a:r>
              <a:rPr lang="en-US" sz="996">
                <a:solidFill>
                  <a:srgbClr val="FFFFFF"/>
                </a:solidFill>
                <a:latin typeface="Calibri (MS)"/>
                <a:ea typeface="Calibri (MS)"/>
                <a:cs typeface="Calibri (MS)"/>
                <a:sym typeface="Calibri (MS)"/>
              </a:rPr>
              <a:t>25%</a:t>
            </a:r>
          </a:p>
        </p:txBody>
      </p:sp>
      <p:sp>
        <p:nvSpPr>
          <p:cNvPr id="149" name="TextBox 149"/>
          <p:cNvSpPr txBox="1"/>
          <p:nvPr/>
        </p:nvSpPr>
        <p:spPr>
          <a:xfrm>
            <a:off x="4642990" y="2876845"/>
            <a:ext cx="224638" cy="183566"/>
          </a:xfrm>
          <a:prstGeom prst="rect">
            <a:avLst/>
          </a:prstGeom>
        </p:spPr>
        <p:txBody>
          <a:bodyPr lIns="0" tIns="0" rIns="0" bIns="0" rtlCol="0" anchor="t">
            <a:spAutoFit/>
          </a:bodyPr>
          <a:lstStyle/>
          <a:p>
            <a:pPr algn="l">
              <a:lnSpc>
                <a:spcPts val="1394"/>
              </a:lnSpc>
            </a:pPr>
            <a:r>
              <a:rPr lang="en-US" sz="996" b="1" dirty="0">
                <a:solidFill>
                  <a:srgbClr val="FFFFFF"/>
                </a:solidFill>
                <a:latin typeface="Calibri (MS) Bold"/>
                <a:ea typeface="Calibri (MS) Bold"/>
                <a:cs typeface="Calibri (MS) Bold"/>
                <a:sym typeface="Calibri (MS) Bold"/>
              </a:rPr>
              <a:t>17%</a:t>
            </a:r>
          </a:p>
        </p:txBody>
      </p:sp>
      <p:sp>
        <p:nvSpPr>
          <p:cNvPr id="150" name="TextBox 150"/>
          <p:cNvSpPr txBox="1"/>
          <p:nvPr/>
        </p:nvSpPr>
        <p:spPr>
          <a:xfrm>
            <a:off x="4693282" y="942375"/>
            <a:ext cx="130702" cy="183566"/>
          </a:xfrm>
          <a:prstGeom prst="rect">
            <a:avLst/>
          </a:prstGeom>
        </p:spPr>
        <p:txBody>
          <a:bodyPr lIns="0" tIns="0" rIns="0" bIns="0" rtlCol="0" anchor="t">
            <a:spAutoFit/>
          </a:bodyPr>
          <a:lstStyle/>
          <a:p>
            <a:pPr algn="l">
              <a:lnSpc>
                <a:spcPts val="1394"/>
              </a:lnSpc>
            </a:pPr>
            <a:r>
              <a:rPr lang="en-US" sz="996" b="1">
                <a:solidFill>
                  <a:srgbClr val="FFFFFF"/>
                </a:solidFill>
                <a:latin typeface="Calibri (MS) Bold"/>
                <a:ea typeface="Calibri (MS) Bold"/>
                <a:cs typeface="Calibri (MS) Bold"/>
                <a:sym typeface="Calibri (MS) Bold"/>
              </a:rPr>
              <a:t>15</a:t>
            </a:r>
          </a:p>
        </p:txBody>
      </p:sp>
      <p:sp>
        <p:nvSpPr>
          <p:cNvPr id="151" name="TextBox 151"/>
          <p:cNvSpPr txBox="1"/>
          <p:nvPr/>
        </p:nvSpPr>
        <p:spPr>
          <a:xfrm>
            <a:off x="5164198" y="1029500"/>
            <a:ext cx="130702" cy="183566"/>
          </a:xfrm>
          <a:prstGeom prst="rect">
            <a:avLst/>
          </a:prstGeom>
        </p:spPr>
        <p:txBody>
          <a:bodyPr lIns="0" tIns="0" rIns="0" bIns="0" rtlCol="0" anchor="t">
            <a:spAutoFit/>
          </a:bodyPr>
          <a:lstStyle/>
          <a:p>
            <a:pPr algn="l">
              <a:lnSpc>
                <a:spcPts val="1394"/>
              </a:lnSpc>
            </a:pPr>
            <a:r>
              <a:rPr lang="en-US" sz="996" b="1">
                <a:solidFill>
                  <a:srgbClr val="FFFFFF"/>
                </a:solidFill>
                <a:latin typeface="Calibri (MS) Bold"/>
                <a:ea typeface="Calibri (MS) Bold"/>
                <a:cs typeface="Calibri (MS) Bold"/>
                <a:sym typeface="Calibri (MS) Bold"/>
              </a:rPr>
              <a:t>11</a:t>
            </a:r>
          </a:p>
        </p:txBody>
      </p:sp>
      <p:sp>
        <p:nvSpPr>
          <p:cNvPr id="152" name="TextBox 152"/>
          <p:cNvSpPr txBox="1"/>
          <p:nvPr/>
        </p:nvSpPr>
        <p:spPr>
          <a:xfrm>
            <a:off x="5204460" y="3941864"/>
            <a:ext cx="222828" cy="183566"/>
          </a:xfrm>
          <a:prstGeom prst="rect">
            <a:avLst/>
          </a:prstGeom>
        </p:spPr>
        <p:txBody>
          <a:bodyPr lIns="0" tIns="0" rIns="0" bIns="0" rtlCol="0" anchor="t">
            <a:spAutoFit/>
          </a:bodyPr>
          <a:lstStyle/>
          <a:p>
            <a:pPr algn="l">
              <a:lnSpc>
                <a:spcPts val="1394"/>
              </a:lnSpc>
            </a:pPr>
            <a:r>
              <a:rPr lang="en-US" sz="996">
                <a:solidFill>
                  <a:srgbClr val="FFFFFF"/>
                </a:solidFill>
                <a:latin typeface="Calibri (MS)"/>
                <a:ea typeface="Calibri (MS)"/>
                <a:cs typeface="Calibri (MS)"/>
                <a:sym typeface="Calibri (MS)"/>
              </a:rPr>
              <a:t>17%</a:t>
            </a:r>
          </a:p>
        </p:txBody>
      </p:sp>
      <p:sp>
        <p:nvSpPr>
          <p:cNvPr id="153" name="TextBox 153"/>
          <p:cNvSpPr txBox="1"/>
          <p:nvPr/>
        </p:nvSpPr>
        <p:spPr>
          <a:xfrm>
            <a:off x="5667118" y="1159678"/>
            <a:ext cx="65418" cy="183566"/>
          </a:xfrm>
          <a:prstGeom prst="rect">
            <a:avLst/>
          </a:prstGeom>
        </p:spPr>
        <p:txBody>
          <a:bodyPr lIns="0" tIns="0" rIns="0" bIns="0" rtlCol="0" anchor="t">
            <a:spAutoFit/>
          </a:bodyPr>
          <a:lstStyle/>
          <a:p>
            <a:pPr algn="l">
              <a:lnSpc>
                <a:spcPts val="1394"/>
              </a:lnSpc>
            </a:pPr>
            <a:r>
              <a:rPr lang="en-US" sz="996" b="1">
                <a:solidFill>
                  <a:srgbClr val="FFFFFF"/>
                </a:solidFill>
                <a:latin typeface="Calibri (MS) Bold"/>
                <a:ea typeface="Calibri (MS) Bold"/>
                <a:cs typeface="Calibri (MS) Bold"/>
                <a:sym typeface="Calibri (MS) Bold"/>
              </a:rPr>
              <a:t>5</a:t>
            </a:r>
          </a:p>
        </p:txBody>
      </p:sp>
      <p:sp>
        <p:nvSpPr>
          <p:cNvPr id="154" name="TextBox 154"/>
          <p:cNvSpPr txBox="1"/>
          <p:nvPr/>
        </p:nvSpPr>
        <p:spPr>
          <a:xfrm>
            <a:off x="5712209" y="4334170"/>
            <a:ext cx="269910" cy="174041"/>
          </a:xfrm>
          <a:prstGeom prst="rect">
            <a:avLst/>
          </a:prstGeom>
        </p:spPr>
        <p:txBody>
          <a:bodyPr lIns="0" tIns="0" rIns="0" bIns="0" rtlCol="0" anchor="t">
            <a:spAutoFit/>
          </a:bodyPr>
          <a:lstStyle/>
          <a:p>
            <a:pPr algn="l">
              <a:lnSpc>
                <a:spcPts val="1200"/>
              </a:lnSpc>
            </a:pPr>
            <a:r>
              <a:rPr lang="en-US" sz="996">
                <a:solidFill>
                  <a:srgbClr val="FFFFFF"/>
                </a:solidFill>
                <a:latin typeface="Calibri (MS)"/>
                <a:ea typeface="Calibri (MS)"/>
                <a:cs typeface="Calibri (MS)"/>
                <a:sym typeface="Calibri (MS)"/>
              </a:rPr>
              <a:t>Very </a:t>
            </a:r>
          </a:p>
        </p:txBody>
      </p:sp>
      <p:sp>
        <p:nvSpPr>
          <p:cNvPr id="155" name="TextBox 155"/>
          <p:cNvSpPr txBox="1"/>
          <p:nvPr/>
        </p:nvSpPr>
        <p:spPr>
          <a:xfrm>
            <a:off x="5567429" y="4486570"/>
            <a:ext cx="534019" cy="174041"/>
          </a:xfrm>
          <a:prstGeom prst="rect">
            <a:avLst/>
          </a:prstGeom>
        </p:spPr>
        <p:txBody>
          <a:bodyPr lIns="0" tIns="0" rIns="0" bIns="0" rtlCol="0" anchor="t">
            <a:spAutoFit/>
          </a:bodyPr>
          <a:lstStyle/>
          <a:p>
            <a:pPr algn="l">
              <a:lnSpc>
                <a:spcPts val="1200"/>
              </a:lnSpc>
            </a:pPr>
            <a:r>
              <a:rPr lang="en-US" sz="996" spc="1">
                <a:solidFill>
                  <a:srgbClr val="FFFFFF"/>
                </a:solidFill>
                <a:latin typeface="Calibri (MS)"/>
                <a:ea typeface="Calibri (MS)"/>
                <a:cs typeface="Calibri (MS)"/>
                <a:sym typeface="Calibri (MS)"/>
              </a:rPr>
              <a:t>Important</a:t>
            </a:r>
          </a:p>
        </p:txBody>
      </p:sp>
      <p:sp>
        <p:nvSpPr>
          <p:cNvPr id="156" name="TextBox 156"/>
          <p:cNvSpPr txBox="1"/>
          <p:nvPr/>
        </p:nvSpPr>
        <p:spPr>
          <a:xfrm>
            <a:off x="312420" y="5154959"/>
            <a:ext cx="250603" cy="209217"/>
          </a:xfrm>
          <a:prstGeom prst="rect">
            <a:avLst/>
          </a:prstGeom>
        </p:spPr>
        <p:txBody>
          <a:bodyPr lIns="0" tIns="0" rIns="0" bIns="0" rtlCol="0" anchor="t">
            <a:spAutoFit/>
          </a:bodyPr>
          <a:lstStyle/>
          <a:p>
            <a:pPr algn="l">
              <a:lnSpc>
                <a:spcPts val="1548"/>
              </a:lnSpc>
            </a:pPr>
            <a:r>
              <a:rPr lang="en-US" sz="1106" b="1" spc="3" dirty="0">
                <a:solidFill>
                  <a:srgbClr val="FFFFFF"/>
                </a:solidFill>
                <a:latin typeface="Calibri (MS) Bold"/>
                <a:ea typeface="Calibri (MS) Bold"/>
                <a:cs typeface="Calibri (MS) Bold"/>
                <a:sym typeface="Calibri (MS) Bold"/>
              </a:rPr>
              <a:t>53%</a:t>
            </a:r>
          </a:p>
        </p:txBody>
      </p:sp>
      <p:sp>
        <p:nvSpPr>
          <p:cNvPr id="157" name="TextBox 157"/>
          <p:cNvSpPr txBox="1"/>
          <p:nvPr/>
        </p:nvSpPr>
        <p:spPr>
          <a:xfrm>
            <a:off x="2901439" y="6355213"/>
            <a:ext cx="1007421" cy="209217"/>
          </a:xfrm>
          <a:prstGeom prst="rect">
            <a:avLst/>
          </a:prstGeom>
        </p:spPr>
        <p:txBody>
          <a:bodyPr lIns="0" tIns="0" rIns="0" bIns="0" rtlCol="0" anchor="t">
            <a:spAutoFit/>
          </a:bodyPr>
          <a:lstStyle/>
          <a:p>
            <a:pPr algn="l">
              <a:lnSpc>
                <a:spcPts val="1548"/>
              </a:lnSpc>
            </a:pPr>
            <a:r>
              <a:rPr lang="en-US" sz="1106" b="1">
                <a:solidFill>
                  <a:srgbClr val="3B3838"/>
                </a:solidFill>
                <a:latin typeface="Calibri (MS) Bold"/>
                <a:ea typeface="Calibri (MS) Bold"/>
                <a:cs typeface="Calibri (MS) Bold"/>
                <a:sym typeface="Calibri (MS) Bold"/>
              </a:rPr>
              <a:t>the delivery guys</a:t>
            </a:r>
          </a:p>
        </p:txBody>
      </p:sp>
      <p:sp>
        <p:nvSpPr>
          <p:cNvPr id="159" name="TextBox 159"/>
          <p:cNvSpPr txBox="1"/>
          <p:nvPr/>
        </p:nvSpPr>
        <p:spPr>
          <a:xfrm>
            <a:off x="360883" y="5714676"/>
            <a:ext cx="1941547" cy="202206"/>
          </a:xfrm>
          <a:prstGeom prst="rect">
            <a:avLst/>
          </a:prstGeom>
        </p:spPr>
        <p:txBody>
          <a:bodyPr lIns="0" tIns="0" rIns="0" bIns="0" rtlCol="0" anchor="t">
            <a:spAutoFit/>
          </a:bodyPr>
          <a:lstStyle/>
          <a:p>
            <a:pPr algn="l">
              <a:lnSpc>
                <a:spcPts val="1481"/>
              </a:lnSpc>
            </a:pPr>
            <a:r>
              <a:rPr lang="en-US" sz="1058">
                <a:solidFill>
                  <a:srgbClr val="262626"/>
                </a:solidFill>
                <a:latin typeface="Calibri (MS)"/>
                <a:ea typeface="Calibri (MS)"/>
                <a:cs typeface="Calibri (MS)"/>
                <a:sym typeface="Calibri (MS)"/>
              </a:rPr>
              <a:t>Do not see any value to invest time</a:t>
            </a:r>
          </a:p>
        </p:txBody>
      </p:sp>
      <p:sp>
        <p:nvSpPr>
          <p:cNvPr id="160" name="TextBox 160"/>
          <p:cNvSpPr txBox="1"/>
          <p:nvPr/>
        </p:nvSpPr>
        <p:spPr>
          <a:xfrm>
            <a:off x="2967866" y="4446118"/>
            <a:ext cx="69513" cy="202206"/>
          </a:xfrm>
          <a:prstGeom prst="rect">
            <a:avLst/>
          </a:prstGeom>
        </p:spPr>
        <p:txBody>
          <a:bodyPr lIns="0" tIns="0" rIns="0" bIns="0" rtlCol="0" anchor="t">
            <a:spAutoFit/>
          </a:bodyPr>
          <a:lstStyle/>
          <a:p>
            <a:pPr algn="l">
              <a:lnSpc>
                <a:spcPts val="1481"/>
              </a:lnSpc>
            </a:pPr>
            <a:r>
              <a:rPr lang="en-US" sz="1058" b="1">
                <a:solidFill>
                  <a:srgbClr val="FFFFFF"/>
                </a:solidFill>
                <a:latin typeface="Calibri (MS) Bold"/>
                <a:ea typeface="Calibri (MS) Bold"/>
                <a:cs typeface="Calibri (MS) Bold"/>
                <a:sym typeface="Calibri (MS) Bold"/>
              </a:rPr>
              <a:t>1</a:t>
            </a:r>
          </a:p>
        </p:txBody>
      </p:sp>
      <p:sp>
        <p:nvSpPr>
          <p:cNvPr id="161" name="TextBox 161"/>
          <p:cNvSpPr txBox="1"/>
          <p:nvPr/>
        </p:nvSpPr>
        <p:spPr>
          <a:xfrm>
            <a:off x="3546091" y="4446118"/>
            <a:ext cx="69513" cy="202206"/>
          </a:xfrm>
          <a:prstGeom prst="rect">
            <a:avLst/>
          </a:prstGeom>
        </p:spPr>
        <p:txBody>
          <a:bodyPr lIns="0" tIns="0" rIns="0" bIns="0" rtlCol="0" anchor="t">
            <a:spAutoFit/>
          </a:bodyPr>
          <a:lstStyle/>
          <a:p>
            <a:pPr algn="l">
              <a:lnSpc>
                <a:spcPts val="1481"/>
              </a:lnSpc>
            </a:pPr>
            <a:r>
              <a:rPr lang="en-US" sz="1058" b="1">
                <a:solidFill>
                  <a:srgbClr val="FFFFFF"/>
                </a:solidFill>
                <a:latin typeface="Calibri (MS) Bold"/>
                <a:ea typeface="Calibri (MS) Bold"/>
                <a:cs typeface="Calibri (MS) Bold"/>
                <a:sym typeface="Calibri (MS) Bold"/>
              </a:rPr>
              <a:t>2</a:t>
            </a:r>
          </a:p>
        </p:txBody>
      </p:sp>
      <p:sp>
        <p:nvSpPr>
          <p:cNvPr id="162" name="TextBox 162"/>
          <p:cNvSpPr txBox="1"/>
          <p:nvPr/>
        </p:nvSpPr>
        <p:spPr>
          <a:xfrm>
            <a:off x="4124201" y="4446118"/>
            <a:ext cx="69513" cy="202206"/>
          </a:xfrm>
          <a:prstGeom prst="rect">
            <a:avLst/>
          </a:prstGeom>
        </p:spPr>
        <p:txBody>
          <a:bodyPr lIns="0" tIns="0" rIns="0" bIns="0" rtlCol="0" anchor="t">
            <a:spAutoFit/>
          </a:bodyPr>
          <a:lstStyle/>
          <a:p>
            <a:pPr algn="l">
              <a:lnSpc>
                <a:spcPts val="1481"/>
              </a:lnSpc>
            </a:pPr>
            <a:r>
              <a:rPr lang="en-US" sz="1058" b="1">
                <a:solidFill>
                  <a:srgbClr val="FFFFFF"/>
                </a:solidFill>
                <a:latin typeface="Calibri (MS) Bold"/>
                <a:ea typeface="Calibri (MS) Bold"/>
                <a:cs typeface="Calibri (MS) Bold"/>
                <a:sym typeface="Calibri (MS) Bold"/>
              </a:rPr>
              <a:t>3</a:t>
            </a:r>
          </a:p>
        </p:txBody>
      </p:sp>
      <p:sp>
        <p:nvSpPr>
          <p:cNvPr id="163" name="TextBox 163"/>
          <p:cNvSpPr txBox="1"/>
          <p:nvPr/>
        </p:nvSpPr>
        <p:spPr>
          <a:xfrm>
            <a:off x="4702426" y="4446118"/>
            <a:ext cx="69513" cy="202206"/>
          </a:xfrm>
          <a:prstGeom prst="rect">
            <a:avLst/>
          </a:prstGeom>
        </p:spPr>
        <p:txBody>
          <a:bodyPr lIns="0" tIns="0" rIns="0" bIns="0" rtlCol="0" anchor="t">
            <a:spAutoFit/>
          </a:bodyPr>
          <a:lstStyle/>
          <a:p>
            <a:pPr algn="l">
              <a:lnSpc>
                <a:spcPts val="1481"/>
              </a:lnSpc>
            </a:pPr>
            <a:r>
              <a:rPr lang="en-US" sz="1058" b="1">
                <a:solidFill>
                  <a:srgbClr val="FFFFFF"/>
                </a:solidFill>
                <a:latin typeface="Calibri (MS) Bold"/>
                <a:ea typeface="Calibri (MS) Bold"/>
                <a:cs typeface="Calibri (MS) Bold"/>
                <a:sym typeface="Calibri (MS) Bold"/>
              </a:rPr>
              <a:t>4</a:t>
            </a:r>
          </a:p>
        </p:txBody>
      </p:sp>
      <p:sp>
        <p:nvSpPr>
          <p:cNvPr id="164" name="TextBox 164"/>
          <p:cNvSpPr txBox="1"/>
          <p:nvPr/>
        </p:nvSpPr>
        <p:spPr>
          <a:xfrm>
            <a:off x="5280403" y="4446118"/>
            <a:ext cx="69513" cy="202206"/>
          </a:xfrm>
          <a:prstGeom prst="rect">
            <a:avLst/>
          </a:prstGeom>
        </p:spPr>
        <p:txBody>
          <a:bodyPr lIns="0" tIns="0" rIns="0" bIns="0" rtlCol="0" anchor="t">
            <a:spAutoFit/>
          </a:bodyPr>
          <a:lstStyle/>
          <a:p>
            <a:pPr algn="l">
              <a:lnSpc>
                <a:spcPts val="1481"/>
              </a:lnSpc>
            </a:pPr>
            <a:r>
              <a:rPr lang="en-US" sz="1058" b="1">
                <a:solidFill>
                  <a:srgbClr val="FFFFFF"/>
                </a:solidFill>
                <a:latin typeface="Calibri (MS) Bold"/>
                <a:ea typeface="Calibri (MS) Bold"/>
                <a:cs typeface="Calibri (MS) Bold"/>
                <a:sym typeface="Calibri (MS) Bold"/>
              </a:rPr>
              <a:t>5</a:t>
            </a:r>
          </a:p>
        </p:txBody>
      </p:sp>
      <p:sp>
        <p:nvSpPr>
          <p:cNvPr id="165" name="TextBox 165"/>
          <p:cNvSpPr txBox="1"/>
          <p:nvPr/>
        </p:nvSpPr>
        <p:spPr>
          <a:xfrm>
            <a:off x="2375030" y="4324769"/>
            <a:ext cx="224780" cy="183918"/>
          </a:xfrm>
          <a:prstGeom prst="rect">
            <a:avLst/>
          </a:prstGeom>
        </p:spPr>
        <p:txBody>
          <a:bodyPr lIns="0" tIns="0" rIns="0" bIns="0" rtlCol="0" anchor="t">
            <a:spAutoFit/>
          </a:bodyPr>
          <a:lstStyle/>
          <a:p>
            <a:pPr algn="l">
              <a:lnSpc>
                <a:spcPts val="1397"/>
              </a:lnSpc>
            </a:pPr>
            <a:r>
              <a:rPr lang="en-US" sz="998" spc="0">
                <a:solidFill>
                  <a:srgbClr val="FFFFFF"/>
                </a:solidFill>
                <a:latin typeface="Calibri (MS)"/>
                <a:ea typeface="Calibri (MS)"/>
                <a:cs typeface="Calibri (MS)"/>
                <a:sym typeface="Calibri (MS)"/>
              </a:rPr>
              <a:t>Not </a:t>
            </a:r>
          </a:p>
        </p:txBody>
      </p:sp>
      <p:graphicFrame>
        <p:nvGraphicFramePr>
          <p:cNvPr id="168" name="Chart 167">
            <a:extLst>
              <a:ext uri="{FF2B5EF4-FFF2-40B4-BE49-F238E27FC236}">
                <a16:creationId xmlns:a16="http://schemas.microsoft.com/office/drawing/2014/main" id="{CDBB5C56-53F5-7641-6ABC-BDE25EE7A991}"/>
              </a:ext>
            </a:extLst>
          </p:cNvPr>
          <p:cNvGraphicFramePr/>
          <p:nvPr>
            <p:extLst>
              <p:ext uri="{D42A27DB-BD31-4B8C-83A1-F6EECF244321}">
                <p14:modId xmlns:p14="http://schemas.microsoft.com/office/powerpoint/2010/main" val="3341593024"/>
              </p:ext>
            </p:extLst>
          </p:nvPr>
        </p:nvGraphicFramePr>
        <p:xfrm>
          <a:off x="2111165" y="373390"/>
          <a:ext cx="3142383" cy="1495006"/>
        </p:xfrm>
        <a:graphic>
          <a:graphicData uri="http://schemas.openxmlformats.org/drawingml/2006/chart">
            <c:chart xmlns:c="http://schemas.openxmlformats.org/drawingml/2006/chart" xmlns:r="http://schemas.openxmlformats.org/officeDocument/2006/relationships" r:id="rId63"/>
          </a:graphicData>
        </a:graphic>
      </p:graphicFrame>
      <p:pic>
        <p:nvPicPr>
          <p:cNvPr id="170" name="Picture 169">
            <a:extLst>
              <a:ext uri="{FF2B5EF4-FFF2-40B4-BE49-F238E27FC236}">
                <a16:creationId xmlns:a16="http://schemas.microsoft.com/office/drawing/2014/main" id="{CBC7B6CB-46A5-3105-59A9-25B6A9DF348F}"/>
              </a:ext>
            </a:extLst>
          </p:cNvPr>
          <p:cNvPicPr>
            <a:picLocks noChangeAspect="1"/>
          </p:cNvPicPr>
          <p:nvPr/>
        </p:nvPicPr>
        <p:blipFill>
          <a:blip r:embed="rId64"/>
          <a:stretch>
            <a:fillRect/>
          </a:stretch>
        </p:blipFill>
        <p:spPr>
          <a:xfrm rot="5400000">
            <a:off x="3471736" y="1061796"/>
            <a:ext cx="750549" cy="313199"/>
          </a:xfrm>
          <a:prstGeom prst="rect">
            <a:avLst/>
          </a:prstGeom>
        </p:spPr>
      </p:pic>
      <p:pic>
        <p:nvPicPr>
          <p:cNvPr id="172" name="Picture 171">
            <a:extLst>
              <a:ext uri="{FF2B5EF4-FFF2-40B4-BE49-F238E27FC236}">
                <a16:creationId xmlns:a16="http://schemas.microsoft.com/office/drawing/2014/main" id="{79E0D50E-5458-A437-ECFA-0C549EEAA558}"/>
              </a:ext>
            </a:extLst>
          </p:cNvPr>
          <p:cNvPicPr>
            <a:picLocks noChangeAspect="1"/>
          </p:cNvPicPr>
          <p:nvPr/>
        </p:nvPicPr>
        <p:blipFill>
          <a:blip r:embed="rId65"/>
          <a:stretch>
            <a:fillRect/>
          </a:stretch>
        </p:blipFill>
        <p:spPr>
          <a:xfrm>
            <a:off x="3220469" y="1095499"/>
            <a:ext cx="309372" cy="349476"/>
          </a:xfrm>
          <a:prstGeom prst="rect">
            <a:avLst/>
          </a:prstGeom>
        </p:spPr>
      </p:pic>
      <p:graphicFrame>
        <p:nvGraphicFramePr>
          <p:cNvPr id="173" name="Table 172">
            <a:extLst>
              <a:ext uri="{FF2B5EF4-FFF2-40B4-BE49-F238E27FC236}">
                <a16:creationId xmlns:a16="http://schemas.microsoft.com/office/drawing/2014/main" id="{03CF3BE2-BB0C-B618-EB39-04154F75F5FB}"/>
              </a:ext>
            </a:extLst>
          </p:cNvPr>
          <p:cNvGraphicFramePr>
            <a:graphicFrameLocks noGrp="1"/>
          </p:cNvGraphicFramePr>
          <p:nvPr>
            <p:extLst>
              <p:ext uri="{D42A27DB-BD31-4B8C-83A1-F6EECF244321}">
                <p14:modId xmlns:p14="http://schemas.microsoft.com/office/powerpoint/2010/main" val="3700099012"/>
              </p:ext>
            </p:extLst>
          </p:nvPr>
        </p:nvGraphicFramePr>
        <p:xfrm>
          <a:off x="443090" y="2894489"/>
          <a:ext cx="3443535" cy="370840"/>
        </p:xfrm>
        <a:graphic>
          <a:graphicData uri="http://schemas.openxmlformats.org/drawingml/2006/table">
            <a:tbl>
              <a:tblPr firstRow="1" bandRow="1">
                <a:tableStyleId>{5C22544A-7EE6-4342-B048-85BDC9FD1C3A}</a:tableStyleId>
              </a:tblPr>
              <a:tblGrid>
                <a:gridCol w="688707">
                  <a:extLst>
                    <a:ext uri="{9D8B030D-6E8A-4147-A177-3AD203B41FA5}">
                      <a16:colId xmlns:a16="http://schemas.microsoft.com/office/drawing/2014/main" val="3147332847"/>
                    </a:ext>
                  </a:extLst>
                </a:gridCol>
                <a:gridCol w="1840426">
                  <a:extLst>
                    <a:ext uri="{9D8B030D-6E8A-4147-A177-3AD203B41FA5}">
                      <a16:colId xmlns:a16="http://schemas.microsoft.com/office/drawing/2014/main" val="3660221554"/>
                    </a:ext>
                  </a:extLst>
                </a:gridCol>
                <a:gridCol w="914402">
                  <a:extLst>
                    <a:ext uri="{9D8B030D-6E8A-4147-A177-3AD203B41FA5}">
                      <a16:colId xmlns:a16="http://schemas.microsoft.com/office/drawing/2014/main" val="3401613957"/>
                    </a:ext>
                  </a:extLst>
                </a:gridCol>
              </a:tblGrid>
              <a:tr h="370840">
                <a:tc>
                  <a:txBody>
                    <a:bodyPr/>
                    <a:lstStyle/>
                    <a:p>
                      <a:r>
                        <a:rPr lang="en-US" dirty="0">
                          <a:solidFill>
                            <a:schemeClr val="tx1"/>
                          </a:solidFill>
                        </a:rPr>
                        <a:t>20%</a:t>
                      </a:r>
                    </a:p>
                  </a:txBody>
                  <a:tcPr>
                    <a:solidFill>
                      <a:schemeClr val="accent6">
                        <a:lumMod val="60000"/>
                        <a:lumOff val="40000"/>
                      </a:schemeClr>
                    </a:solidFill>
                  </a:tcPr>
                </a:tc>
                <a:tc>
                  <a:txBody>
                    <a:bodyPr/>
                    <a:lstStyle/>
                    <a:p>
                      <a:pPr algn="ctr"/>
                      <a:r>
                        <a:rPr lang="en-US" dirty="0">
                          <a:solidFill>
                            <a:schemeClr val="tx1"/>
                          </a:solidFill>
                        </a:rPr>
                        <a:t>50%</a:t>
                      </a:r>
                    </a:p>
                  </a:txBody>
                  <a:tcPr>
                    <a:solidFill>
                      <a:schemeClr val="accent6">
                        <a:lumMod val="75000"/>
                      </a:schemeClr>
                    </a:solidFill>
                  </a:tcPr>
                </a:tc>
                <a:tc>
                  <a:txBody>
                    <a:bodyPr/>
                    <a:lstStyle/>
                    <a:p>
                      <a:r>
                        <a:rPr lang="en-US" dirty="0">
                          <a:solidFill>
                            <a:schemeClr val="tx1"/>
                          </a:solidFill>
                        </a:rPr>
                        <a:t>30%</a:t>
                      </a:r>
                    </a:p>
                  </a:txBody>
                  <a:tcPr>
                    <a:solidFill>
                      <a:schemeClr val="accent6">
                        <a:lumMod val="50000"/>
                      </a:schemeClr>
                    </a:solidFill>
                  </a:tcPr>
                </a:tc>
                <a:extLst>
                  <a:ext uri="{0D108BD9-81ED-4DB2-BD59-A6C34878D82A}">
                    <a16:rowId xmlns:a16="http://schemas.microsoft.com/office/drawing/2014/main" val="2734044428"/>
                  </a:ext>
                </a:extLst>
              </a:tr>
            </a:tbl>
          </a:graphicData>
        </a:graphic>
      </p:graphicFrame>
      <p:sp>
        <p:nvSpPr>
          <p:cNvPr id="174" name="TextBox 173">
            <a:extLst>
              <a:ext uri="{FF2B5EF4-FFF2-40B4-BE49-F238E27FC236}">
                <a16:creationId xmlns:a16="http://schemas.microsoft.com/office/drawing/2014/main" id="{4DB513C9-D1E1-9AF7-AB57-A44378FC2F00}"/>
              </a:ext>
            </a:extLst>
          </p:cNvPr>
          <p:cNvSpPr txBox="1"/>
          <p:nvPr/>
        </p:nvSpPr>
        <p:spPr>
          <a:xfrm>
            <a:off x="288036" y="2580655"/>
            <a:ext cx="731290" cy="261610"/>
          </a:xfrm>
          <a:prstGeom prst="rect">
            <a:avLst/>
          </a:prstGeom>
          <a:noFill/>
        </p:spPr>
        <p:txBody>
          <a:bodyPr wrap="none" rtlCol="0">
            <a:spAutoFit/>
          </a:bodyPr>
          <a:lstStyle/>
          <a:p>
            <a:r>
              <a:rPr lang="en-US" sz="1100" b="1" dirty="0"/>
              <a:t>1-2 times</a:t>
            </a:r>
          </a:p>
        </p:txBody>
      </p:sp>
      <p:sp>
        <p:nvSpPr>
          <p:cNvPr id="177" name="TextBox 176">
            <a:extLst>
              <a:ext uri="{FF2B5EF4-FFF2-40B4-BE49-F238E27FC236}">
                <a16:creationId xmlns:a16="http://schemas.microsoft.com/office/drawing/2014/main" id="{08F2920D-69EB-3641-8B67-150E46E35546}"/>
              </a:ext>
            </a:extLst>
          </p:cNvPr>
          <p:cNvSpPr txBox="1"/>
          <p:nvPr/>
        </p:nvSpPr>
        <p:spPr>
          <a:xfrm>
            <a:off x="1591370" y="2592780"/>
            <a:ext cx="731290" cy="261610"/>
          </a:xfrm>
          <a:prstGeom prst="rect">
            <a:avLst/>
          </a:prstGeom>
          <a:noFill/>
        </p:spPr>
        <p:txBody>
          <a:bodyPr wrap="none" rtlCol="0">
            <a:spAutoFit/>
          </a:bodyPr>
          <a:lstStyle/>
          <a:p>
            <a:r>
              <a:rPr lang="en-US" sz="1100" b="1" dirty="0"/>
              <a:t>3-5 times</a:t>
            </a:r>
          </a:p>
        </p:txBody>
      </p:sp>
      <p:sp>
        <p:nvSpPr>
          <p:cNvPr id="178" name="TextBox 177">
            <a:extLst>
              <a:ext uri="{FF2B5EF4-FFF2-40B4-BE49-F238E27FC236}">
                <a16:creationId xmlns:a16="http://schemas.microsoft.com/office/drawing/2014/main" id="{6436057F-4BD8-EDD6-FCC8-F92E82101FDC}"/>
              </a:ext>
            </a:extLst>
          </p:cNvPr>
          <p:cNvSpPr txBox="1"/>
          <p:nvPr/>
        </p:nvSpPr>
        <p:spPr>
          <a:xfrm>
            <a:off x="2987169" y="2596590"/>
            <a:ext cx="686406" cy="261610"/>
          </a:xfrm>
          <a:prstGeom prst="rect">
            <a:avLst/>
          </a:prstGeom>
          <a:noFill/>
        </p:spPr>
        <p:txBody>
          <a:bodyPr wrap="none" rtlCol="0">
            <a:spAutoFit/>
          </a:bodyPr>
          <a:lstStyle/>
          <a:p>
            <a:r>
              <a:rPr lang="en-US" sz="1100" b="1" dirty="0"/>
              <a:t>6+ times</a:t>
            </a:r>
          </a:p>
        </p:txBody>
      </p:sp>
      <p:graphicFrame>
        <p:nvGraphicFramePr>
          <p:cNvPr id="33" name="Chart 32">
            <a:extLst>
              <a:ext uri="{FF2B5EF4-FFF2-40B4-BE49-F238E27FC236}">
                <a16:creationId xmlns:a16="http://schemas.microsoft.com/office/drawing/2014/main" id="{5D94DFC0-B0AD-6976-B5FC-3EF23DB21EEB}"/>
              </a:ext>
            </a:extLst>
          </p:cNvPr>
          <p:cNvGraphicFramePr/>
          <p:nvPr>
            <p:extLst>
              <p:ext uri="{D42A27DB-BD31-4B8C-83A1-F6EECF244321}">
                <p14:modId xmlns:p14="http://schemas.microsoft.com/office/powerpoint/2010/main" val="1093966945"/>
              </p:ext>
            </p:extLst>
          </p:nvPr>
        </p:nvGraphicFramePr>
        <p:xfrm>
          <a:off x="2615678" y="3659124"/>
          <a:ext cx="3450069" cy="1108210"/>
        </p:xfrm>
        <a:graphic>
          <a:graphicData uri="http://schemas.openxmlformats.org/drawingml/2006/chart">
            <c:chart xmlns:c="http://schemas.openxmlformats.org/drawingml/2006/chart" xmlns:r="http://schemas.openxmlformats.org/officeDocument/2006/relationships" r:id="rId66"/>
          </a:graphicData>
        </a:graphic>
      </p:graphicFrame>
      <p:sp>
        <p:nvSpPr>
          <p:cNvPr id="37" name="TextBox 36">
            <a:extLst>
              <a:ext uri="{FF2B5EF4-FFF2-40B4-BE49-F238E27FC236}">
                <a16:creationId xmlns:a16="http://schemas.microsoft.com/office/drawing/2014/main" id="{BE1996BA-F8F4-11CE-6CBC-E36666AEAE43}"/>
              </a:ext>
            </a:extLst>
          </p:cNvPr>
          <p:cNvSpPr txBox="1"/>
          <p:nvPr/>
        </p:nvSpPr>
        <p:spPr>
          <a:xfrm>
            <a:off x="5005374" y="3640845"/>
            <a:ext cx="1004186" cy="276999"/>
          </a:xfrm>
          <a:prstGeom prst="rect">
            <a:avLst/>
          </a:prstGeom>
          <a:noFill/>
        </p:spPr>
        <p:txBody>
          <a:bodyPr wrap="none" rtlCol="0">
            <a:spAutoFit/>
          </a:bodyPr>
          <a:lstStyle/>
          <a:p>
            <a:r>
              <a:rPr lang="en-US" sz="1200" b="1" dirty="0">
                <a:solidFill>
                  <a:srgbClr val="F3740B"/>
                </a:solidFill>
              </a:rPr>
              <a:t>%Percentage</a:t>
            </a:r>
          </a:p>
        </p:txBody>
      </p:sp>
      <p:sp>
        <p:nvSpPr>
          <p:cNvPr id="141" name="Star: 10 Points 140">
            <a:extLst>
              <a:ext uri="{FF2B5EF4-FFF2-40B4-BE49-F238E27FC236}">
                <a16:creationId xmlns:a16="http://schemas.microsoft.com/office/drawing/2014/main" id="{A12C84D3-3F6A-5F09-79F4-CDC092FB4D38}"/>
              </a:ext>
            </a:extLst>
          </p:cNvPr>
          <p:cNvSpPr/>
          <p:nvPr/>
        </p:nvSpPr>
        <p:spPr>
          <a:xfrm>
            <a:off x="99060" y="3813057"/>
            <a:ext cx="434340" cy="305809"/>
          </a:xfrm>
          <a:prstGeom prst="star1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44" name="TextBox 143">
            <a:extLst>
              <a:ext uri="{FF2B5EF4-FFF2-40B4-BE49-F238E27FC236}">
                <a16:creationId xmlns:a16="http://schemas.microsoft.com/office/drawing/2014/main" id="{9D683716-502B-2CFC-C4BF-38598BD28140}"/>
              </a:ext>
            </a:extLst>
          </p:cNvPr>
          <p:cNvSpPr txBox="1"/>
          <p:nvPr/>
        </p:nvSpPr>
        <p:spPr>
          <a:xfrm>
            <a:off x="94444" y="3844046"/>
            <a:ext cx="429926" cy="261610"/>
          </a:xfrm>
          <a:prstGeom prst="rect">
            <a:avLst/>
          </a:prstGeom>
          <a:noFill/>
        </p:spPr>
        <p:txBody>
          <a:bodyPr wrap="none" rtlCol="0">
            <a:spAutoFit/>
          </a:bodyPr>
          <a:lstStyle/>
          <a:p>
            <a:r>
              <a:rPr lang="en-US" sz="1100" b="1" dirty="0">
                <a:solidFill>
                  <a:schemeClr val="bg1"/>
                </a:solidFill>
              </a:rPr>
              <a:t>60%</a:t>
            </a:r>
          </a:p>
        </p:txBody>
      </p:sp>
      <p:sp>
        <p:nvSpPr>
          <p:cNvPr id="158" name="TextBox 157">
            <a:extLst>
              <a:ext uri="{FF2B5EF4-FFF2-40B4-BE49-F238E27FC236}">
                <a16:creationId xmlns:a16="http://schemas.microsoft.com/office/drawing/2014/main" id="{5E56FE94-B01A-7C4A-B722-D734CDAA31E1}"/>
              </a:ext>
            </a:extLst>
          </p:cNvPr>
          <p:cNvSpPr txBox="1"/>
          <p:nvPr/>
        </p:nvSpPr>
        <p:spPr>
          <a:xfrm>
            <a:off x="358594" y="4020481"/>
            <a:ext cx="2278819" cy="954107"/>
          </a:xfrm>
          <a:prstGeom prst="rect">
            <a:avLst/>
          </a:prstGeom>
          <a:noFill/>
        </p:spPr>
        <p:txBody>
          <a:bodyPr wrap="square" rtlCol="0">
            <a:spAutoFit/>
          </a:bodyPr>
          <a:lstStyle/>
          <a:p>
            <a:r>
              <a:rPr lang="en-US" sz="1400" b="1" dirty="0">
                <a:solidFill>
                  <a:schemeClr val="accent2"/>
                </a:solidFill>
                <a:latin typeface="Calibri (MS) Bold"/>
                <a:ea typeface="Calibri (MS) Bold"/>
                <a:cs typeface="Calibri (MS) Bold"/>
                <a:sym typeface="Calibri (MS) Bold"/>
              </a:rPr>
              <a:t>Say star ratings are enough</a:t>
            </a:r>
          </a:p>
          <a:p>
            <a:br>
              <a:rPr lang="en-US" sz="1400" b="1" dirty="0">
                <a:solidFill>
                  <a:schemeClr val="accent2"/>
                </a:solidFill>
                <a:latin typeface="Calibri (MS) Bold"/>
                <a:ea typeface="Calibri (MS) Bold"/>
                <a:cs typeface="Calibri (MS) Bold"/>
                <a:sym typeface="Calibri (MS) Bold"/>
              </a:rPr>
            </a:br>
            <a:r>
              <a:rPr lang="en-US" sz="1400" b="1" dirty="0">
                <a:solidFill>
                  <a:schemeClr val="accent2"/>
                </a:solidFill>
                <a:latin typeface="Calibri (MS) Bold"/>
                <a:ea typeface="Calibri (MS) Bold"/>
                <a:cs typeface="Calibri (MS) Bold"/>
                <a:sym typeface="Calibri (MS) Bold"/>
              </a:rPr>
              <a:t>They Read ratings sometime</a:t>
            </a:r>
          </a:p>
          <a:p>
            <a:endParaRPr lang="en-US" sz="1400" dirty="0">
              <a:solidFill>
                <a:schemeClr val="accent2"/>
              </a:solidFill>
            </a:endParaRPr>
          </a:p>
        </p:txBody>
      </p:sp>
      <p:sp>
        <p:nvSpPr>
          <p:cNvPr id="166" name="TextBox 165">
            <a:extLst>
              <a:ext uri="{FF2B5EF4-FFF2-40B4-BE49-F238E27FC236}">
                <a16:creationId xmlns:a16="http://schemas.microsoft.com/office/drawing/2014/main" id="{40A398EF-ADB5-B017-734D-8F993FBD973E}"/>
              </a:ext>
            </a:extLst>
          </p:cNvPr>
          <p:cNvSpPr txBox="1"/>
          <p:nvPr/>
        </p:nvSpPr>
        <p:spPr>
          <a:xfrm>
            <a:off x="2531043" y="4560100"/>
            <a:ext cx="1031051" cy="261610"/>
          </a:xfrm>
          <a:prstGeom prst="rect">
            <a:avLst/>
          </a:prstGeom>
          <a:noFill/>
        </p:spPr>
        <p:txBody>
          <a:bodyPr wrap="none" rtlCol="0">
            <a:spAutoFit/>
          </a:bodyPr>
          <a:lstStyle/>
          <a:p>
            <a:r>
              <a:rPr lang="en-US" sz="1100" b="1" dirty="0">
                <a:solidFill>
                  <a:schemeClr val="accent6"/>
                </a:solidFill>
              </a:rPr>
              <a:t>Not Important</a:t>
            </a:r>
          </a:p>
        </p:txBody>
      </p:sp>
      <p:sp>
        <p:nvSpPr>
          <p:cNvPr id="171" name="Freeform 14">
            <a:extLst>
              <a:ext uri="{FF2B5EF4-FFF2-40B4-BE49-F238E27FC236}">
                <a16:creationId xmlns:a16="http://schemas.microsoft.com/office/drawing/2014/main" id="{6BCDB2DD-5C41-34CB-97DC-3F6D51CDECBB}"/>
              </a:ext>
            </a:extLst>
          </p:cNvPr>
          <p:cNvSpPr/>
          <p:nvPr/>
        </p:nvSpPr>
        <p:spPr>
          <a:xfrm>
            <a:off x="6426708" y="3027694"/>
            <a:ext cx="1622740" cy="399782"/>
          </a:xfrm>
          <a:custGeom>
            <a:avLst/>
            <a:gdLst/>
            <a:ahLst/>
            <a:cxnLst/>
            <a:rect l="l" t="t" r="r" b="b"/>
            <a:pathLst>
              <a:path w="1592580" h="306324">
                <a:moveTo>
                  <a:pt x="0" y="0"/>
                </a:moveTo>
                <a:lnTo>
                  <a:pt x="1592580" y="0"/>
                </a:lnTo>
                <a:lnTo>
                  <a:pt x="1592580" y="306324"/>
                </a:lnTo>
                <a:lnTo>
                  <a:pt x="0" y="306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r>
              <a:rPr lang="en-US" sz="1200" dirty="0"/>
              <a:t>Likes spicy traditional food</a:t>
            </a:r>
          </a:p>
        </p:txBody>
      </p:sp>
      <p:sp>
        <p:nvSpPr>
          <p:cNvPr id="175" name="Freeform 14">
            <a:extLst>
              <a:ext uri="{FF2B5EF4-FFF2-40B4-BE49-F238E27FC236}">
                <a16:creationId xmlns:a16="http://schemas.microsoft.com/office/drawing/2014/main" id="{EC0EBE42-1313-7AAF-0FB5-10CB254E9FB2}"/>
              </a:ext>
            </a:extLst>
          </p:cNvPr>
          <p:cNvSpPr/>
          <p:nvPr/>
        </p:nvSpPr>
        <p:spPr>
          <a:xfrm>
            <a:off x="6423690" y="4937256"/>
            <a:ext cx="1820069" cy="399782"/>
          </a:xfrm>
          <a:custGeom>
            <a:avLst/>
            <a:gdLst/>
            <a:ahLst/>
            <a:cxnLst/>
            <a:rect l="l" t="t" r="r" b="b"/>
            <a:pathLst>
              <a:path w="1592580" h="306324">
                <a:moveTo>
                  <a:pt x="0" y="0"/>
                </a:moveTo>
                <a:lnTo>
                  <a:pt x="1592580" y="0"/>
                </a:lnTo>
                <a:lnTo>
                  <a:pt x="1592580" y="306324"/>
                </a:lnTo>
                <a:lnTo>
                  <a:pt x="0" y="306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r>
              <a:rPr lang="en-US" sz="1200" dirty="0"/>
              <a:t>Recently moved to Hyderabad</a:t>
            </a:r>
          </a:p>
        </p:txBody>
      </p:sp>
      <p:sp>
        <p:nvSpPr>
          <p:cNvPr id="179" name="TextBox 102">
            <a:extLst>
              <a:ext uri="{FF2B5EF4-FFF2-40B4-BE49-F238E27FC236}">
                <a16:creationId xmlns:a16="http://schemas.microsoft.com/office/drawing/2014/main" id="{36EC5623-C786-C99C-C786-9B0E1E60CAAF}"/>
              </a:ext>
            </a:extLst>
          </p:cNvPr>
          <p:cNvSpPr txBox="1"/>
          <p:nvPr/>
        </p:nvSpPr>
        <p:spPr>
          <a:xfrm>
            <a:off x="6598539" y="5949354"/>
            <a:ext cx="1273797" cy="204223"/>
          </a:xfrm>
          <a:prstGeom prst="rect">
            <a:avLst/>
          </a:prstGeom>
        </p:spPr>
        <p:txBody>
          <a:bodyPr lIns="0" tIns="0" rIns="0" bIns="0" rtlCol="0" anchor="t">
            <a:spAutoFit/>
          </a:bodyPr>
          <a:lstStyle/>
          <a:p>
            <a:pPr algn="l">
              <a:lnSpc>
                <a:spcPts val="1683"/>
              </a:lnSpc>
            </a:pPr>
            <a:r>
              <a:rPr lang="en-US" sz="1202" dirty="0">
                <a:solidFill>
                  <a:srgbClr val="000000"/>
                </a:solidFill>
                <a:latin typeface="Calibri (MS)"/>
                <a:ea typeface="Calibri (MS)"/>
                <a:cs typeface="Calibri (MS)"/>
                <a:sym typeface="Calibri (MS)"/>
              </a:rPr>
              <a:t>Likes deserts </a:t>
            </a:r>
          </a:p>
        </p:txBody>
      </p:sp>
      <p:sp>
        <p:nvSpPr>
          <p:cNvPr id="180" name="TextBox 102">
            <a:extLst>
              <a:ext uri="{FF2B5EF4-FFF2-40B4-BE49-F238E27FC236}">
                <a16:creationId xmlns:a16="http://schemas.microsoft.com/office/drawing/2014/main" id="{1DC63B63-19F1-3206-3826-C5F3987819CB}"/>
              </a:ext>
            </a:extLst>
          </p:cNvPr>
          <p:cNvSpPr txBox="1"/>
          <p:nvPr/>
        </p:nvSpPr>
        <p:spPr>
          <a:xfrm>
            <a:off x="6595175" y="6309361"/>
            <a:ext cx="1747954" cy="204223"/>
          </a:xfrm>
          <a:prstGeom prst="rect">
            <a:avLst/>
          </a:prstGeom>
        </p:spPr>
        <p:txBody>
          <a:bodyPr wrap="square" lIns="0" tIns="0" rIns="0" bIns="0" rtlCol="0" anchor="t">
            <a:spAutoFit/>
          </a:bodyPr>
          <a:lstStyle/>
          <a:p>
            <a:pPr algn="l">
              <a:lnSpc>
                <a:spcPts val="1683"/>
              </a:lnSpc>
            </a:pPr>
            <a:r>
              <a:rPr lang="en-US" sz="1202" dirty="0">
                <a:solidFill>
                  <a:srgbClr val="000000"/>
                </a:solidFill>
                <a:latin typeface="Calibri (MS)"/>
                <a:ea typeface="Calibri (MS)"/>
                <a:cs typeface="Calibri (MS)"/>
                <a:sym typeface="Calibri (MS)"/>
              </a:rPr>
              <a:t>Likes modern flavors </a:t>
            </a:r>
          </a:p>
        </p:txBody>
      </p:sp>
      <p:sp>
        <p:nvSpPr>
          <p:cNvPr id="2" name="TextBox 129"/>
          <p:cNvSpPr txBox="1"/>
          <p:nvPr/>
        </p:nvSpPr>
        <p:spPr>
          <a:xfrm>
            <a:off x="3118604" y="2034501"/>
            <a:ext cx="853459" cy="201854"/>
          </a:xfrm>
          <a:prstGeom prst="rect">
            <a:avLst/>
          </a:prstGeom>
        </p:spPr>
        <p:txBody>
          <a:bodyPr lIns="0" tIns="0" rIns="0" bIns="0" rtlCol="0" anchor="t">
            <a:spAutoFit/>
          </a:bodyPr>
          <a:lstStyle/>
          <a:p>
            <a:pPr algn="l">
              <a:lnSpc>
                <a:spcPts val="1478"/>
              </a:lnSpc>
            </a:pPr>
            <a:r>
              <a:rPr lang="en-US" sz="1056" b="1" dirty="0">
                <a:solidFill>
                  <a:srgbClr val="1F1F1F"/>
                </a:solidFill>
                <a:latin typeface="Calibri (MS) Bold"/>
                <a:ea typeface="Calibri (MS) Bold"/>
                <a:cs typeface="Calibri (MS) Bold"/>
                <a:sym typeface="Calibri (MS) Bold"/>
              </a:rPr>
              <a:t>Preferred Apps</a:t>
            </a:r>
          </a:p>
        </p:txBody>
      </p:sp>
      <p:sp>
        <p:nvSpPr>
          <p:cNvPr id="3" name="TextBox 2">
            <a:extLst>
              <a:ext uri="{FF2B5EF4-FFF2-40B4-BE49-F238E27FC236}">
                <a16:creationId xmlns:a16="http://schemas.microsoft.com/office/drawing/2014/main" id="{872B7724-C516-2D11-9589-D83205517121}"/>
              </a:ext>
            </a:extLst>
          </p:cNvPr>
          <p:cNvSpPr txBox="1"/>
          <p:nvPr/>
        </p:nvSpPr>
        <p:spPr>
          <a:xfrm>
            <a:off x="4512056" y="869581"/>
            <a:ext cx="452368" cy="276999"/>
          </a:xfrm>
          <a:prstGeom prst="rect">
            <a:avLst/>
          </a:prstGeom>
          <a:noFill/>
        </p:spPr>
        <p:txBody>
          <a:bodyPr wrap="none" rtlCol="0">
            <a:spAutoFit/>
          </a:bodyPr>
          <a:lstStyle/>
          <a:p>
            <a:r>
              <a:rPr lang="en-US" sz="1200" dirty="0"/>
              <a:t>55%</a:t>
            </a:r>
          </a:p>
        </p:txBody>
      </p:sp>
      <p:sp>
        <p:nvSpPr>
          <p:cNvPr id="16" name="TextBox 15">
            <a:extLst>
              <a:ext uri="{FF2B5EF4-FFF2-40B4-BE49-F238E27FC236}">
                <a16:creationId xmlns:a16="http://schemas.microsoft.com/office/drawing/2014/main" id="{E40830A5-CCF9-65FC-EC48-71F9FC12C3D7}"/>
              </a:ext>
            </a:extLst>
          </p:cNvPr>
          <p:cNvSpPr txBox="1"/>
          <p:nvPr/>
        </p:nvSpPr>
        <p:spPr>
          <a:xfrm>
            <a:off x="4979609" y="962906"/>
            <a:ext cx="452368" cy="276999"/>
          </a:xfrm>
          <a:prstGeom prst="rect">
            <a:avLst/>
          </a:prstGeom>
          <a:noFill/>
        </p:spPr>
        <p:txBody>
          <a:bodyPr wrap="none" rtlCol="0">
            <a:spAutoFit/>
          </a:bodyPr>
          <a:lstStyle/>
          <a:p>
            <a:r>
              <a:rPr lang="en-US" sz="1200" dirty="0"/>
              <a:t>30%</a:t>
            </a:r>
          </a:p>
        </p:txBody>
      </p:sp>
      <p:sp>
        <p:nvSpPr>
          <p:cNvPr id="17" name="TextBox 16">
            <a:extLst>
              <a:ext uri="{FF2B5EF4-FFF2-40B4-BE49-F238E27FC236}">
                <a16:creationId xmlns:a16="http://schemas.microsoft.com/office/drawing/2014/main" id="{8E50EF92-FF55-E0EE-E0CB-65E23A4371F2}"/>
              </a:ext>
            </a:extLst>
          </p:cNvPr>
          <p:cNvSpPr txBox="1"/>
          <p:nvPr/>
        </p:nvSpPr>
        <p:spPr>
          <a:xfrm>
            <a:off x="5486170" y="1048803"/>
            <a:ext cx="452368" cy="276999"/>
          </a:xfrm>
          <a:prstGeom prst="rect">
            <a:avLst/>
          </a:prstGeom>
          <a:noFill/>
        </p:spPr>
        <p:txBody>
          <a:bodyPr wrap="none" rtlCol="0">
            <a:spAutoFit/>
          </a:bodyPr>
          <a:lstStyle/>
          <a:p>
            <a:r>
              <a:rPr lang="en-US" sz="1200" dirty="0"/>
              <a:t>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348691" y="5391922"/>
            <a:ext cx="54512" cy="728377"/>
          </a:xfrm>
          <a:prstGeom prst="rect">
            <a:avLst/>
          </a:prstGeom>
        </p:spPr>
        <p:txBody>
          <a:bodyPr lIns="0" tIns="0" rIns="0" bIns="0" rtlCol="0" anchor="t">
            <a:spAutoFit/>
          </a:bodyPr>
          <a:lstStyle/>
          <a:p>
            <a:pPr algn="just">
              <a:lnSpc>
                <a:spcPts val="1438"/>
              </a:lnSpc>
            </a:pPr>
            <a:r>
              <a:rPr lang="en-US" sz="1200" spc="-9">
                <a:solidFill>
                  <a:srgbClr val="FFFFFF"/>
                </a:solidFill>
                <a:latin typeface="IBM Plex Sans Condensed"/>
                <a:ea typeface="IBM Plex Sans Condensed"/>
                <a:cs typeface="IBM Plex Sans Condensed"/>
                <a:sym typeface="IBM Plex Sans Condensed"/>
              </a:rPr>
              <a:t>• • • •</a:t>
            </a:r>
          </a:p>
        </p:txBody>
      </p:sp>
      <p:sp>
        <p:nvSpPr>
          <p:cNvPr id="13" name="TextBox 13"/>
          <p:cNvSpPr txBox="1"/>
          <p:nvPr/>
        </p:nvSpPr>
        <p:spPr>
          <a:xfrm>
            <a:off x="6281671" y="5238760"/>
            <a:ext cx="54407" cy="1044540"/>
          </a:xfrm>
          <a:prstGeom prst="rect">
            <a:avLst/>
          </a:prstGeom>
        </p:spPr>
        <p:txBody>
          <a:bodyPr lIns="0" tIns="0" rIns="0" bIns="0" rtlCol="0" anchor="t">
            <a:spAutoFit/>
          </a:bodyPr>
          <a:lstStyle/>
          <a:p>
            <a:pPr algn="just">
              <a:lnSpc>
                <a:spcPts val="2879"/>
              </a:lnSpc>
            </a:pPr>
            <a:r>
              <a:rPr lang="en-US" sz="1200" spc="-9">
                <a:solidFill>
                  <a:srgbClr val="FFFFFF"/>
                </a:solidFill>
                <a:latin typeface="IBM Plex Sans Condensed"/>
                <a:ea typeface="IBM Plex Sans Condensed"/>
                <a:cs typeface="IBM Plex Sans Condensed"/>
                <a:sym typeface="IBM Plex Sans Condensed"/>
              </a:rPr>
              <a:t>• </a:t>
            </a:r>
            <a:r>
              <a:rPr lang="en-US" sz="1200" spc="-9">
                <a:solidFill>
                  <a:srgbClr val="F8CBAD"/>
                </a:solidFill>
                <a:latin typeface="IBM Plex Sans Condensed"/>
                <a:ea typeface="IBM Plex Sans Condensed"/>
                <a:cs typeface="IBM Plex Sans Condensed"/>
                <a:sym typeface="IBM Plex Sans Condensed"/>
              </a:rPr>
              <a:t>• </a:t>
            </a:r>
            <a:r>
              <a:rPr lang="en-US" sz="1200" spc="-9">
                <a:solidFill>
                  <a:srgbClr val="FFFFFF"/>
                </a:solidFill>
                <a:latin typeface="IBM Plex Sans Condensed"/>
                <a:ea typeface="IBM Plex Sans Condensed"/>
                <a:cs typeface="IBM Plex Sans Condensed"/>
                <a:sym typeface="IBM Plex Sans Condensed"/>
              </a:rPr>
              <a:t>•</a:t>
            </a:r>
          </a:p>
        </p:txBody>
      </p:sp>
      <p:sp>
        <p:nvSpPr>
          <p:cNvPr id="20" name="Speech Bubble: Rectangle 19">
            <a:extLst>
              <a:ext uri="{FF2B5EF4-FFF2-40B4-BE49-F238E27FC236}">
                <a16:creationId xmlns:a16="http://schemas.microsoft.com/office/drawing/2014/main" id="{CE82CC0F-3DDE-861A-7CBC-E35E95438F24}"/>
              </a:ext>
            </a:extLst>
          </p:cNvPr>
          <p:cNvSpPr/>
          <p:nvPr/>
        </p:nvSpPr>
        <p:spPr>
          <a:xfrm rot="5400000">
            <a:off x="2912174" y="271130"/>
            <a:ext cx="1351916" cy="3214665"/>
          </a:xfrm>
          <a:prstGeom prst="wedgeRectCallou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F680477-EE5C-A4D2-8598-1188E603F339}"/>
              </a:ext>
            </a:extLst>
          </p:cNvPr>
          <p:cNvSpPr txBox="1"/>
          <p:nvPr/>
        </p:nvSpPr>
        <p:spPr>
          <a:xfrm>
            <a:off x="2026180" y="1281102"/>
            <a:ext cx="3124199" cy="1749190"/>
          </a:xfrm>
          <a:prstGeom prst="rect">
            <a:avLst/>
          </a:prstGeom>
          <a:noFill/>
        </p:spPr>
        <p:txBody>
          <a:bodyPr wrap="square" rtlCol="0">
            <a:spAutoFit/>
          </a:bodyPr>
          <a:lstStyle/>
          <a:p>
            <a:pPr algn="ctr"/>
            <a:r>
              <a:rPr lang="en-US" sz="1200" b="1" dirty="0">
                <a:latin typeface="Calibri (MS) Bold"/>
                <a:ea typeface="Calibri (MS) Bold"/>
                <a:cs typeface="Calibri (MS) Bold"/>
                <a:sym typeface="Calibri (MS) Bold"/>
              </a:rPr>
              <a:t>Zomato users do not see value in writing reviews for their orders even after ordering often. They feel it's not worth their time. As a result, there is a shortage of high-quality reviews for users seeking guidance and a lack of comprehensive feedback for restaurants.</a:t>
            </a:r>
          </a:p>
          <a:p>
            <a:pPr algn="ctr"/>
            <a:endParaRPr lang="en-US" dirty="0"/>
          </a:p>
          <a:p>
            <a:endParaRPr lang="en-US" dirty="0"/>
          </a:p>
        </p:txBody>
      </p:sp>
      <p:pic>
        <p:nvPicPr>
          <p:cNvPr id="23" name="Picture 22">
            <a:extLst>
              <a:ext uri="{FF2B5EF4-FFF2-40B4-BE49-F238E27FC236}">
                <a16:creationId xmlns:a16="http://schemas.microsoft.com/office/drawing/2014/main" id="{DC1755CB-D152-C6D2-217E-8E48D2EE9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061" y="1202504"/>
            <a:ext cx="862208" cy="838723"/>
          </a:xfrm>
          <a:prstGeom prst="rect">
            <a:avLst/>
          </a:prstGeom>
        </p:spPr>
      </p:pic>
      <p:sp>
        <p:nvSpPr>
          <p:cNvPr id="24" name="Rectangle: Rounded Corners 23">
            <a:extLst>
              <a:ext uri="{FF2B5EF4-FFF2-40B4-BE49-F238E27FC236}">
                <a16:creationId xmlns:a16="http://schemas.microsoft.com/office/drawing/2014/main" id="{56DF78D8-35C2-39B1-251E-AE3A9D836CA7}"/>
              </a:ext>
            </a:extLst>
          </p:cNvPr>
          <p:cNvSpPr/>
          <p:nvPr/>
        </p:nvSpPr>
        <p:spPr>
          <a:xfrm>
            <a:off x="873236" y="636780"/>
            <a:ext cx="3813518" cy="3657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2" b="1" dirty="0">
                <a:latin typeface="Calibri (MS) Bold"/>
                <a:ea typeface="Calibri (MS) Bold"/>
                <a:cs typeface="Calibri (MS) Bold"/>
                <a:sym typeface="Calibri (MS) Bold"/>
              </a:rPr>
              <a:t>What is the true problem?</a:t>
            </a:r>
            <a:endParaRPr lang="en-US" dirty="0"/>
          </a:p>
        </p:txBody>
      </p:sp>
      <p:sp>
        <p:nvSpPr>
          <p:cNvPr id="25" name="Rectangle: Diagonal Corners Snipped 24">
            <a:extLst>
              <a:ext uri="{FF2B5EF4-FFF2-40B4-BE49-F238E27FC236}">
                <a16:creationId xmlns:a16="http://schemas.microsoft.com/office/drawing/2014/main" id="{CB8020F2-5837-ADB6-A4DE-65BB52F9610D}"/>
              </a:ext>
            </a:extLst>
          </p:cNvPr>
          <p:cNvSpPr/>
          <p:nvPr/>
        </p:nvSpPr>
        <p:spPr>
          <a:xfrm>
            <a:off x="1740454" y="161880"/>
            <a:ext cx="8142885" cy="324210"/>
          </a:xfrm>
          <a:prstGeom prst="snip2Diag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latin typeface="Calibri (MS) Bold"/>
              <a:ea typeface="Calibri (MS) Bold"/>
              <a:cs typeface="Calibri (MS) Bold"/>
              <a:sym typeface="Calibri (MS) Bold"/>
            </a:endParaRPr>
          </a:p>
          <a:p>
            <a:pPr algn="ctr"/>
            <a:r>
              <a:rPr lang="en-US" sz="1800" dirty="0">
                <a:ln w="0"/>
                <a:solidFill>
                  <a:schemeClr val="tx1"/>
                </a:solidFill>
                <a:effectLst>
                  <a:outerShdw blurRad="38100" dist="19050" dir="2700000" algn="tl" rotWithShape="0">
                    <a:schemeClr val="dk1">
                      <a:alpha val="40000"/>
                    </a:schemeClr>
                  </a:outerShdw>
                </a:effectLst>
                <a:latin typeface="Calibri (MS) Bold"/>
                <a:ea typeface="Calibri (MS) Bold"/>
                <a:cs typeface="Calibri (MS) Bold"/>
                <a:sym typeface="Calibri (MS) Bold"/>
              </a:rPr>
              <a:t>UNDERSTANDING THE PROBLEM</a:t>
            </a:r>
          </a:p>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27" name="Picture 26">
            <a:extLst>
              <a:ext uri="{FF2B5EF4-FFF2-40B4-BE49-F238E27FC236}">
                <a16:creationId xmlns:a16="http://schemas.microsoft.com/office/drawing/2014/main" id="{6C63A394-CB42-7ADC-DB4A-3B0FAECC0EC5}"/>
              </a:ext>
            </a:extLst>
          </p:cNvPr>
          <p:cNvPicPr>
            <a:picLocks noChangeAspect="1"/>
          </p:cNvPicPr>
          <p:nvPr/>
        </p:nvPicPr>
        <p:blipFill>
          <a:blip r:embed="rId3"/>
          <a:stretch>
            <a:fillRect/>
          </a:stretch>
        </p:blipFill>
        <p:spPr>
          <a:xfrm>
            <a:off x="9872636" y="1796198"/>
            <a:ext cx="955011" cy="777335"/>
          </a:xfrm>
          <a:prstGeom prst="rect">
            <a:avLst/>
          </a:prstGeom>
        </p:spPr>
      </p:pic>
      <p:sp>
        <p:nvSpPr>
          <p:cNvPr id="28" name="Scroll: Horizontal 27">
            <a:extLst>
              <a:ext uri="{FF2B5EF4-FFF2-40B4-BE49-F238E27FC236}">
                <a16:creationId xmlns:a16="http://schemas.microsoft.com/office/drawing/2014/main" id="{D8473ADE-63A7-310D-5B32-4495D0E948A3}"/>
              </a:ext>
            </a:extLst>
          </p:cNvPr>
          <p:cNvSpPr/>
          <p:nvPr/>
        </p:nvSpPr>
        <p:spPr>
          <a:xfrm>
            <a:off x="6024306" y="1002559"/>
            <a:ext cx="3387699" cy="1840558"/>
          </a:xfrm>
          <a:prstGeom prst="horizontalScroll">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 name="TextBox 28">
            <a:extLst>
              <a:ext uri="{FF2B5EF4-FFF2-40B4-BE49-F238E27FC236}">
                <a16:creationId xmlns:a16="http://schemas.microsoft.com/office/drawing/2014/main" id="{A0C06F41-9FB2-0241-7869-2D58706CF584}"/>
              </a:ext>
            </a:extLst>
          </p:cNvPr>
          <p:cNvSpPr txBox="1"/>
          <p:nvPr/>
        </p:nvSpPr>
        <p:spPr>
          <a:xfrm>
            <a:off x="6203896" y="1292571"/>
            <a:ext cx="3035078" cy="1903085"/>
          </a:xfrm>
          <a:prstGeom prst="rect">
            <a:avLst/>
          </a:prstGeom>
          <a:noFill/>
        </p:spPr>
        <p:txBody>
          <a:bodyPr wrap="square" rtlCol="0">
            <a:spAutoFit/>
          </a:bodyPr>
          <a:lstStyle/>
          <a:p>
            <a:pPr algn="l">
              <a:lnSpc>
                <a:spcPts val="1439"/>
              </a:lnSpc>
            </a:pPr>
            <a:r>
              <a:rPr lang="en-US" sz="1200" dirty="0">
                <a:solidFill>
                  <a:schemeClr val="tx1"/>
                </a:solidFill>
                <a:latin typeface="Calibri (MS) Bold"/>
                <a:ea typeface="Calibri (MS) Bold"/>
                <a:cs typeface="Calibri (MS) Bold"/>
                <a:sym typeface="Calibri (MS) Bold"/>
              </a:rPr>
              <a:t>We can be sure this is a real problem as based on our survey we found that 60% of people never write reviews on Zomato. Additionally, data from the </a:t>
            </a:r>
            <a:r>
              <a:rPr lang="en-US" sz="1200" dirty="0">
                <a:solidFill>
                  <a:schemeClr val="tx1"/>
                </a:solidFill>
                <a:latin typeface="Calibri (MS) Bold"/>
                <a:ea typeface="Calibri (MS) Bold"/>
                <a:cs typeface="Calibri (MS) Bold"/>
                <a:sym typeface="Calibri (MS) Bold"/>
                <a:hlinkClick r:id="rId4" tooltip="https://dribbble.com/shots/22349756-Rating-and-Reviews">
                  <a:extLst>
                    <a:ext uri="{A12FA001-AC4F-418D-AE19-62706E023703}">
                      <ahyp:hlinkClr xmlns:ahyp="http://schemas.microsoft.com/office/drawing/2018/hyperlinkcolor" val="tx"/>
                    </a:ext>
                  </a:extLst>
                </a:hlinkClick>
              </a:rPr>
              <a:t>Zomato blog s</a:t>
            </a:r>
            <a:r>
              <a:rPr lang="en-US" sz="1200" dirty="0">
                <a:solidFill>
                  <a:schemeClr val="tx1"/>
                </a:solidFill>
                <a:latin typeface="Calibri (MS) Bold"/>
                <a:ea typeface="Calibri (MS) Bold"/>
                <a:cs typeface="Calibri (MS) Bold"/>
                <a:sym typeface="Calibri (MS) Bold"/>
              </a:rPr>
              <a:t>hows that only 1.5% of orders have text reviews, indicating that this is a very small number,  and it needs to be addressed.</a:t>
            </a:r>
          </a:p>
          <a:p>
            <a:pPr algn="ctr"/>
            <a:endParaRPr lang="en-US" sz="1800" dirty="0">
              <a:solidFill>
                <a:schemeClr val="tx1"/>
              </a:solidFill>
            </a:endParaRPr>
          </a:p>
          <a:p>
            <a:endParaRPr lang="en-US" dirty="0"/>
          </a:p>
        </p:txBody>
      </p:sp>
      <p:cxnSp>
        <p:nvCxnSpPr>
          <p:cNvPr id="33" name="Connector: Curved 32">
            <a:extLst>
              <a:ext uri="{FF2B5EF4-FFF2-40B4-BE49-F238E27FC236}">
                <a16:creationId xmlns:a16="http://schemas.microsoft.com/office/drawing/2014/main" id="{032201A2-BB40-7169-2081-2E1C5DBD1C57}"/>
              </a:ext>
            </a:extLst>
          </p:cNvPr>
          <p:cNvCxnSpPr>
            <a:stCxn id="28" idx="0"/>
          </p:cNvCxnSpPr>
          <p:nvPr/>
        </p:nvCxnSpPr>
        <p:spPr>
          <a:xfrm rot="16200000" flipH="1">
            <a:off x="8250609" y="700176"/>
            <a:ext cx="1011484" cy="2076390"/>
          </a:xfrm>
          <a:prstGeom prst="curvedConnector4">
            <a:avLst>
              <a:gd name="adj1" fmla="val -24980"/>
              <a:gd name="adj2" fmla="val 8789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sp>
        <p:nvSpPr>
          <p:cNvPr id="36" name="Rectangle: Rounded Corners 35">
            <a:extLst>
              <a:ext uri="{FF2B5EF4-FFF2-40B4-BE49-F238E27FC236}">
                <a16:creationId xmlns:a16="http://schemas.microsoft.com/office/drawing/2014/main" id="{8B4C887E-DCC8-EFD4-51E2-79678DE1B670}"/>
              </a:ext>
            </a:extLst>
          </p:cNvPr>
          <p:cNvSpPr/>
          <p:nvPr/>
        </p:nvSpPr>
        <p:spPr>
          <a:xfrm>
            <a:off x="5952050" y="568698"/>
            <a:ext cx="4852093" cy="3586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2" b="1" dirty="0">
              <a:latin typeface="Calibri (MS) Bold"/>
              <a:ea typeface="Calibri (MS) Bold"/>
              <a:cs typeface="Calibri (MS) Bold"/>
              <a:sym typeface="Calibri (MS) Bold"/>
            </a:endParaRPr>
          </a:p>
          <a:p>
            <a:pPr algn="ctr"/>
            <a:r>
              <a:rPr lang="en-US" sz="1802" b="1" dirty="0">
                <a:latin typeface="Calibri (MS) Bold"/>
                <a:ea typeface="Calibri (MS) Bold"/>
                <a:cs typeface="Calibri (MS) Bold"/>
                <a:sym typeface="Calibri (MS) Bold"/>
              </a:rPr>
              <a:t>How do we know it is a real problem?</a:t>
            </a:r>
          </a:p>
          <a:p>
            <a:pPr algn="ctr"/>
            <a:endParaRPr lang="en-US" dirty="0"/>
          </a:p>
        </p:txBody>
      </p:sp>
      <p:sp>
        <p:nvSpPr>
          <p:cNvPr id="2" name="Rectangle: Rounded Corners 1">
            <a:extLst>
              <a:ext uri="{FF2B5EF4-FFF2-40B4-BE49-F238E27FC236}">
                <a16:creationId xmlns:a16="http://schemas.microsoft.com/office/drawing/2014/main" id="{68E1D6F5-177C-2FAB-C59A-6390D43EDBC3}"/>
              </a:ext>
            </a:extLst>
          </p:cNvPr>
          <p:cNvSpPr/>
          <p:nvPr/>
        </p:nvSpPr>
        <p:spPr>
          <a:xfrm>
            <a:off x="506094" y="2843117"/>
            <a:ext cx="4893863" cy="3657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b="1" dirty="0">
              <a:latin typeface="Calibri (MS) Bold"/>
              <a:ea typeface="Calibri (MS) Bold"/>
              <a:cs typeface="Calibri (MS) Bold"/>
              <a:sym typeface="Calibri (MS) Bold"/>
            </a:endParaRPr>
          </a:p>
          <a:p>
            <a:pPr algn="ctr"/>
            <a:r>
              <a:rPr lang="en-US" sz="1800" b="1" dirty="0">
                <a:latin typeface="Calibri (MS) Bold"/>
                <a:ea typeface="Calibri (MS) Bold"/>
                <a:cs typeface="Calibri (MS) Bold"/>
                <a:sym typeface="Calibri (MS) Bold"/>
              </a:rPr>
              <a:t>Who are the customers facing this problem?</a:t>
            </a:r>
          </a:p>
          <a:p>
            <a:pPr algn="ctr"/>
            <a:endParaRPr lang="en-US" dirty="0"/>
          </a:p>
        </p:txBody>
      </p:sp>
      <p:sp>
        <p:nvSpPr>
          <p:cNvPr id="8" name="Speech Bubble: Rectangle 7">
            <a:extLst>
              <a:ext uri="{FF2B5EF4-FFF2-40B4-BE49-F238E27FC236}">
                <a16:creationId xmlns:a16="http://schemas.microsoft.com/office/drawing/2014/main" id="{8FC4BBCB-9419-69EB-8DBA-F3AEB702BE4B}"/>
              </a:ext>
            </a:extLst>
          </p:cNvPr>
          <p:cNvSpPr/>
          <p:nvPr/>
        </p:nvSpPr>
        <p:spPr>
          <a:xfrm rot="16200000">
            <a:off x="1513515" y="2082826"/>
            <a:ext cx="1577353" cy="4126153"/>
          </a:xfrm>
          <a:prstGeom prst="wedgeRectCallou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87A105E-E045-1837-7DDF-C09D65A59A90}"/>
              </a:ext>
            </a:extLst>
          </p:cNvPr>
          <p:cNvSpPr txBox="1"/>
          <p:nvPr/>
        </p:nvSpPr>
        <p:spPr>
          <a:xfrm>
            <a:off x="240738" y="3330297"/>
            <a:ext cx="4112563" cy="1754326"/>
          </a:xfrm>
          <a:prstGeom prst="rect">
            <a:avLst/>
          </a:prstGeom>
          <a:noFill/>
        </p:spPr>
        <p:txBody>
          <a:bodyPr wrap="square" rtlCol="0">
            <a:spAutoFit/>
          </a:bodyPr>
          <a:lstStyle/>
          <a:p>
            <a:r>
              <a:rPr lang="en-US" sz="1200" b="1" i="0" dirty="0">
                <a:effectLst/>
              </a:rPr>
              <a:t>The customers facing this problem are those who order food from Zomato more frequently than the average user, which is typically more than three orders per month. These customers struggle because they cannot find quality or relatable reviews and face difficulties in choosing restaurants. Additionally, due to this a major portion of the consumer base is also finding it difficult to consume reviews or find it relevant enough to make order decisions via them.</a:t>
            </a:r>
            <a:endParaRPr lang="en-US" sz="1200" b="1" dirty="0"/>
          </a:p>
          <a:p>
            <a:endParaRPr lang="en-US" sz="1200" dirty="0"/>
          </a:p>
        </p:txBody>
      </p:sp>
      <p:pic>
        <p:nvPicPr>
          <p:cNvPr id="22" name="Picture 21">
            <a:extLst>
              <a:ext uri="{FF2B5EF4-FFF2-40B4-BE49-F238E27FC236}">
                <a16:creationId xmlns:a16="http://schemas.microsoft.com/office/drawing/2014/main" id="{3EC3BBDA-CBE9-7328-F36A-0DD1CF0875D2}"/>
              </a:ext>
            </a:extLst>
          </p:cNvPr>
          <p:cNvPicPr>
            <a:picLocks noChangeAspect="1"/>
          </p:cNvPicPr>
          <p:nvPr/>
        </p:nvPicPr>
        <p:blipFill>
          <a:blip r:embed="rId5"/>
          <a:stretch>
            <a:fillRect/>
          </a:stretch>
        </p:blipFill>
        <p:spPr>
          <a:xfrm>
            <a:off x="4857830" y="4245693"/>
            <a:ext cx="778306" cy="607499"/>
          </a:xfrm>
          <a:prstGeom prst="rect">
            <a:avLst/>
          </a:prstGeom>
        </p:spPr>
      </p:pic>
      <p:sp>
        <p:nvSpPr>
          <p:cNvPr id="26" name="Rectangle: Rounded Corners 25">
            <a:extLst>
              <a:ext uri="{FF2B5EF4-FFF2-40B4-BE49-F238E27FC236}">
                <a16:creationId xmlns:a16="http://schemas.microsoft.com/office/drawing/2014/main" id="{4E3B89A3-810D-3484-3CB9-30555D5A6F3D}"/>
              </a:ext>
            </a:extLst>
          </p:cNvPr>
          <p:cNvSpPr/>
          <p:nvPr/>
        </p:nvSpPr>
        <p:spPr>
          <a:xfrm>
            <a:off x="6453883" y="2848317"/>
            <a:ext cx="4893863" cy="3657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b="1" dirty="0">
              <a:latin typeface="Calibri (MS) Bold"/>
              <a:ea typeface="Calibri (MS) Bold"/>
              <a:cs typeface="Calibri (MS) Bold"/>
              <a:sym typeface="Calibri (MS) Bold"/>
            </a:endParaRPr>
          </a:p>
          <a:p>
            <a:pPr algn="ctr"/>
            <a:endParaRPr lang="en-US" sz="1802" b="1" dirty="0">
              <a:latin typeface="Calibri (MS) Bold"/>
              <a:ea typeface="Calibri (MS) Bold"/>
              <a:cs typeface="Calibri (MS) Bold"/>
              <a:sym typeface="Calibri (MS) Bold"/>
            </a:endParaRPr>
          </a:p>
          <a:p>
            <a:pPr algn="ctr"/>
            <a:r>
              <a:rPr lang="en-US" sz="1802" b="1" dirty="0">
                <a:latin typeface="Calibri (MS) Bold"/>
                <a:ea typeface="Calibri (MS) Bold"/>
                <a:cs typeface="Calibri (MS) Bold"/>
                <a:sym typeface="Calibri (MS) Bold"/>
              </a:rPr>
              <a:t>Why should we solve this problem now?</a:t>
            </a:r>
          </a:p>
          <a:p>
            <a:pPr algn="ctr"/>
            <a:endParaRPr lang="en-US" sz="1800" b="1" dirty="0">
              <a:latin typeface="Calibri (MS) Bold"/>
              <a:ea typeface="Calibri (MS) Bold"/>
              <a:cs typeface="Calibri (MS) Bold"/>
              <a:sym typeface="Calibri (MS) Bold"/>
            </a:endParaRPr>
          </a:p>
          <a:p>
            <a:pPr algn="ctr"/>
            <a:endParaRPr lang="en-US" dirty="0"/>
          </a:p>
        </p:txBody>
      </p:sp>
      <p:sp>
        <p:nvSpPr>
          <p:cNvPr id="34" name="Scroll: Horizontal 33">
            <a:extLst>
              <a:ext uri="{FF2B5EF4-FFF2-40B4-BE49-F238E27FC236}">
                <a16:creationId xmlns:a16="http://schemas.microsoft.com/office/drawing/2014/main" id="{E888F369-A8B9-5D39-9716-50496FB41472}"/>
              </a:ext>
            </a:extLst>
          </p:cNvPr>
          <p:cNvSpPr/>
          <p:nvPr/>
        </p:nvSpPr>
        <p:spPr>
          <a:xfrm>
            <a:off x="6048254" y="3133128"/>
            <a:ext cx="6013139" cy="2010377"/>
          </a:xfrm>
          <a:prstGeom prst="horizontalScroll">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 name="TextBox 38">
            <a:extLst>
              <a:ext uri="{FF2B5EF4-FFF2-40B4-BE49-F238E27FC236}">
                <a16:creationId xmlns:a16="http://schemas.microsoft.com/office/drawing/2014/main" id="{523B28DF-0800-627B-5D73-0A85AED71E78}"/>
              </a:ext>
            </a:extLst>
          </p:cNvPr>
          <p:cNvSpPr txBox="1"/>
          <p:nvPr/>
        </p:nvSpPr>
        <p:spPr>
          <a:xfrm>
            <a:off x="6336078" y="3380496"/>
            <a:ext cx="5465969" cy="1846659"/>
          </a:xfrm>
          <a:prstGeom prst="rect">
            <a:avLst/>
          </a:prstGeom>
          <a:noFill/>
        </p:spPr>
        <p:txBody>
          <a:bodyPr wrap="square" rtlCol="0">
            <a:spAutoFit/>
          </a:bodyPr>
          <a:lstStyle/>
          <a:p>
            <a:r>
              <a:rPr lang="en-US" sz="1200" b="1" i="0" dirty="0">
                <a:effectLst/>
              </a:rPr>
              <a:t>We should solve this problem now because Zomato has recently become profitable and would be planning to expand its platform to more users and restaurants. If current users continue ordering without reviewing, new users may find it more challenging to find value from the platform. This could also make it difficult for new restaurants to attract enough users. Addressing the review issue </a:t>
            </a:r>
            <a:endParaRPr lang="en-US" sz="1200" b="1" dirty="0">
              <a:effectLst/>
            </a:endParaRPr>
          </a:p>
          <a:p>
            <a:r>
              <a:rPr lang="en-US" sz="1200" b="1" i="0" dirty="0">
                <a:effectLst/>
              </a:rPr>
              <a:t>now will help maintain and grow Zomato's user base and revenue, as the conversion of users also depends on reviews. This will ensure the platform remains valuable for both users and restaurants</a:t>
            </a:r>
            <a:endParaRPr lang="en-US" sz="1200" b="1" dirty="0">
              <a:effectLst/>
            </a:endParaRPr>
          </a:p>
          <a:p>
            <a:endParaRPr lang="en-US" dirty="0"/>
          </a:p>
        </p:txBody>
      </p:sp>
      <p:pic>
        <p:nvPicPr>
          <p:cNvPr id="2052" name="Picture 4" descr="900+ ideas de Emoticones | emoticonos, emoticones emoji, emojis para  whatsapp">
            <a:extLst>
              <a:ext uri="{FF2B5EF4-FFF2-40B4-BE49-F238E27FC236}">
                <a16:creationId xmlns:a16="http://schemas.microsoft.com/office/drawing/2014/main" id="{6141D52A-D121-CC3E-7B36-30F061D164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0379" y="3529820"/>
            <a:ext cx="603443" cy="7241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or: Curved 39">
            <a:extLst>
              <a:ext uri="{FF2B5EF4-FFF2-40B4-BE49-F238E27FC236}">
                <a16:creationId xmlns:a16="http://schemas.microsoft.com/office/drawing/2014/main" id="{69B648A8-11D6-7591-2AA1-B24413D6090B}"/>
              </a:ext>
            </a:extLst>
          </p:cNvPr>
          <p:cNvCxnSpPr>
            <a:cxnSpLocks/>
            <a:endCxn id="26" idx="1"/>
          </p:cNvCxnSpPr>
          <p:nvPr/>
        </p:nvCxnSpPr>
        <p:spPr>
          <a:xfrm flipV="1">
            <a:off x="5517671" y="3031207"/>
            <a:ext cx="936212" cy="444180"/>
          </a:xfrm>
          <a:prstGeom prst="curvedConnector3">
            <a:avLst>
              <a:gd name="adj1" fmla="val 50000"/>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sp>
        <p:nvSpPr>
          <p:cNvPr id="43" name="Rectangle: Rounded Corners 42">
            <a:extLst>
              <a:ext uri="{FF2B5EF4-FFF2-40B4-BE49-F238E27FC236}">
                <a16:creationId xmlns:a16="http://schemas.microsoft.com/office/drawing/2014/main" id="{16AE8B61-4982-DF64-EC67-02CE724FEFEE}"/>
              </a:ext>
            </a:extLst>
          </p:cNvPr>
          <p:cNvSpPr/>
          <p:nvPr/>
        </p:nvSpPr>
        <p:spPr>
          <a:xfrm>
            <a:off x="3548686" y="5087936"/>
            <a:ext cx="5465969" cy="3657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b="1" dirty="0">
              <a:latin typeface="Calibri (MS) Bold"/>
              <a:ea typeface="Calibri (MS) Bold"/>
              <a:cs typeface="Calibri (MS) Bold"/>
              <a:sym typeface="Calibri (MS) Bold"/>
            </a:endParaRPr>
          </a:p>
          <a:p>
            <a:pPr algn="ctr"/>
            <a:r>
              <a:rPr lang="en-US" sz="1800" b="1" dirty="0">
                <a:latin typeface="Calibri (MS) Bold"/>
                <a:ea typeface="Calibri (MS) Bold"/>
                <a:cs typeface="Calibri (MS) Bold"/>
                <a:sym typeface="Calibri (MS) Bold"/>
              </a:rPr>
              <a:t>What is the value generated by solving this problem</a:t>
            </a:r>
          </a:p>
          <a:p>
            <a:pPr algn="ctr"/>
            <a:endParaRPr lang="en-US" dirty="0"/>
          </a:p>
        </p:txBody>
      </p:sp>
      <p:sp>
        <p:nvSpPr>
          <p:cNvPr id="44" name="Scroll: Horizontal 43">
            <a:extLst>
              <a:ext uri="{FF2B5EF4-FFF2-40B4-BE49-F238E27FC236}">
                <a16:creationId xmlns:a16="http://schemas.microsoft.com/office/drawing/2014/main" id="{368501BD-FD17-7E6C-227E-A78EA7F69B00}"/>
              </a:ext>
            </a:extLst>
          </p:cNvPr>
          <p:cNvSpPr/>
          <p:nvPr/>
        </p:nvSpPr>
        <p:spPr>
          <a:xfrm>
            <a:off x="6195530" y="5385282"/>
            <a:ext cx="5902614" cy="1338706"/>
          </a:xfrm>
          <a:prstGeom prst="horizontalScroll">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 name="TextBox 44">
            <a:extLst>
              <a:ext uri="{FF2B5EF4-FFF2-40B4-BE49-F238E27FC236}">
                <a16:creationId xmlns:a16="http://schemas.microsoft.com/office/drawing/2014/main" id="{B64E611E-3777-2901-60D2-2458D3841B30}"/>
              </a:ext>
            </a:extLst>
          </p:cNvPr>
          <p:cNvSpPr txBox="1"/>
          <p:nvPr/>
        </p:nvSpPr>
        <p:spPr>
          <a:xfrm>
            <a:off x="6435608" y="5559242"/>
            <a:ext cx="5638800" cy="1338828"/>
          </a:xfrm>
          <a:prstGeom prst="rect">
            <a:avLst/>
          </a:prstGeom>
          <a:noFill/>
        </p:spPr>
        <p:txBody>
          <a:bodyPr wrap="square" rtlCol="0">
            <a:spAutoFit/>
          </a:bodyPr>
          <a:lstStyle/>
          <a:p>
            <a:r>
              <a:rPr lang="en-US" sz="1200" b="1" dirty="0">
                <a:latin typeface="Calibri (MS) Bold"/>
                <a:ea typeface="Calibri (MS) Bold"/>
                <a:cs typeface="Calibri (MS) Bold"/>
                <a:sym typeface="Calibri (MS) Bold"/>
              </a:rPr>
              <a:t>The conversion rate depends on reviews, among other factors, and revenue is directly related to conversions. Reviews quantity can potentially increase by 41% Costs can be reduced as users will be more informed about their choices, potentially leading to fewer returns or complaints Zomato can provide comprehensive feedback to restaurants, helping them improve their offerings and services–</a:t>
            </a:r>
            <a:r>
              <a:rPr lang="en-US" sz="1500" b="1" dirty="0">
                <a:solidFill>
                  <a:schemeClr val="accent2"/>
                </a:solidFill>
                <a:latin typeface="Calibri (MS) Bold"/>
                <a:ea typeface="Calibri (MS) Bold"/>
                <a:cs typeface="Calibri (MS) Bold"/>
                <a:sym typeface="Calibri (MS) Bold"/>
              </a:rPr>
              <a:t> For the Business</a:t>
            </a:r>
          </a:p>
          <a:p>
            <a:endParaRPr lang="en-US" dirty="0"/>
          </a:p>
        </p:txBody>
      </p:sp>
      <p:sp>
        <p:nvSpPr>
          <p:cNvPr id="46" name="Speech Bubble: Rectangle 45">
            <a:extLst>
              <a:ext uri="{FF2B5EF4-FFF2-40B4-BE49-F238E27FC236}">
                <a16:creationId xmlns:a16="http://schemas.microsoft.com/office/drawing/2014/main" id="{C396F9C9-A6DC-DA88-5BDF-949C64134C4A}"/>
              </a:ext>
            </a:extLst>
          </p:cNvPr>
          <p:cNvSpPr/>
          <p:nvPr/>
        </p:nvSpPr>
        <p:spPr>
          <a:xfrm rot="16200000">
            <a:off x="1006541" y="4469852"/>
            <a:ext cx="1577353" cy="3115166"/>
          </a:xfrm>
          <a:prstGeom prst="wedgeRectCallou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9AAB867D-BABC-AF26-6D74-596FF86981AD}"/>
              </a:ext>
            </a:extLst>
          </p:cNvPr>
          <p:cNvSpPr txBox="1"/>
          <p:nvPr/>
        </p:nvSpPr>
        <p:spPr>
          <a:xfrm>
            <a:off x="310689" y="5228673"/>
            <a:ext cx="2895600" cy="2100575"/>
          </a:xfrm>
          <a:prstGeom prst="rect">
            <a:avLst/>
          </a:prstGeom>
          <a:noFill/>
        </p:spPr>
        <p:txBody>
          <a:bodyPr wrap="square" rtlCol="0">
            <a:spAutoFit/>
          </a:bodyPr>
          <a:lstStyle/>
          <a:p>
            <a:pPr algn="l">
              <a:lnSpc>
                <a:spcPts val="1439"/>
              </a:lnSpc>
            </a:pPr>
            <a:r>
              <a:rPr lang="en-US" sz="1200" b="1" dirty="0">
                <a:latin typeface="Calibri (MS) Bold"/>
                <a:ea typeface="Calibri (MS) Bold"/>
                <a:cs typeface="Calibri (MS) Bold"/>
                <a:sym typeface="Calibri (MS) Bold"/>
              </a:rPr>
              <a:t>They can make informed choices and be more assured before ordering They can explore from a wider range of restaurants due to better trust from other users They can avoid bad experiences and avoid the hassle to return and complain</a:t>
            </a:r>
          </a:p>
          <a:p>
            <a:pPr>
              <a:lnSpc>
                <a:spcPts val="1683"/>
              </a:lnSpc>
            </a:pPr>
            <a:r>
              <a:rPr lang="en-US" sz="1200" b="1" dirty="0">
                <a:latin typeface="Calibri (MS) Bold"/>
                <a:ea typeface="Calibri (MS) Bold"/>
                <a:cs typeface="Calibri (MS) Bold"/>
                <a:sym typeface="Calibri (MS) Bold"/>
              </a:rPr>
              <a:t>They can feel a sense of community on the platform-- </a:t>
            </a:r>
            <a:r>
              <a:rPr lang="en-US" sz="1200" b="1" dirty="0">
                <a:solidFill>
                  <a:srgbClr val="D6565F"/>
                </a:solidFill>
                <a:latin typeface="Calibri (MS) Bold"/>
                <a:ea typeface="Calibri (MS) Bold"/>
                <a:cs typeface="Calibri (MS) Bold"/>
                <a:sym typeface="Calibri (MS) Bold"/>
              </a:rPr>
              <a:t>For the target customers</a:t>
            </a:r>
          </a:p>
          <a:p>
            <a:pPr algn="l">
              <a:lnSpc>
                <a:spcPts val="1683"/>
              </a:lnSpc>
            </a:pPr>
            <a:endParaRPr lang="en-US" sz="1200" b="1" dirty="0">
              <a:latin typeface="Calibri (MS) Bold"/>
              <a:ea typeface="Calibri (MS) Bold"/>
              <a:cs typeface="Calibri (MS) Bold"/>
              <a:sym typeface="Calibri (MS) Bold"/>
            </a:endParaRPr>
          </a:p>
          <a:p>
            <a:endParaRPr lang="en-US" dirty="0"/>
          </a:p>
        </p:txBody>
      </p:sp>
      <p:pic>
        <p:nvPicPr>
          <p:cNvPr id="2054" name="Picture 6" descr="Crazy Christmas Emoji Stock Illustrations – 73 Crazy Christmas Emoji Stock  Illustrations, Vectors &amp; Clipart - Dreamstime">
            <a:extLst>
              <a:ext uri="{FF2B5EF4-FFF2-40B4-BE49-F238E27FC236}">
                <a16:creationId xmlns:a16="http://schemas.microsoft.com/office/drawing/2014/main" id="{9D02CD92-F12B-5510-B87C-201C7D6388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21695" y="5762791"/>
            <a:ext cx="1198507" cy="916858"/>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nector: Curved 51">
            <a:extLst>
              <a:ext uri="{FF2B5EF4-FFF2-40B4-BE49-F238E27FC236}">
                <a16:creationId xmlns:a16="http://schemas.microsoft.com/office/drawing/2014/main" id="{77F7322A-BDD4-4D43-BFA7-D063A93E5318}"/>
              </a:ext>
            </a:extLst>
          </p:cNvPr>
          <p:cNvCxnSpPr>
            <a:cxnSpLocks/>
            <a:stCxn id="2054" idx="0"/>
            <a:endCxn id="43" idx="1"/>
          </p:cNvCxnSpPr>
          <p:nvPr/>
        </p:nvCxnSpPr>
        <p:spPr>
          <a:xfrm rot="16200000" flipV="1">
            <a:off x="3938836" y="4880677"/>
            <a:ext cx="491965" cy="1272263"/>
          </a:xfrm>
          <a:prstGeom prst="curvedConnector4">
            <a:avLst>
              <a:gd name="adj1" fmla="val 31412"/>
              <a:gd name="adj2" fmla="val 117968"/>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2472</TotalTime>
  <Words>1579</Words>
  <Application>Microsoft Office PowerPoint</Application>
  <PresentationFormat>Widescreen</PresentationFormat>
  <Paragraphs>298</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 (MS) Bold Italics</vt:lpstr>
      <vt:lpstr>IBM Plex Sans Condensed</vt:lpstr>
      <vt:lpstr>Calibri (MS) Italics</vt:lpstr>
      <vt:lpstr>Calibri (MS) Bold</vt:lpstr>
      <vt:lpstr>Calibri</vt:lpstr>
      <vt:lpstr>Arial</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Zomato-IncreasingTextReviews-0b5cbd9c-951b-4b49-9a87-ebfd02188d87.pdf</dc:title>
  <dc:creator>Deepak SVG</dc:creator>
  <cp:lastModifiedBy>Deepak SVG</cp:lastModifiedBy>
  <cp:revision>13</cp:revision>
  <dcterms:created xsi:type="dcterms:W3CDTF">2006-08-16T00:00:00Z</dcterms:created>
  <dcterms:modified xsi:type="dcterms:W3CDTF">2024-12-21T09:35:46Z</dcterms:modified>
  <dc:identifier>DAGZUr-dWiI</dc:identifier>
</cp:coreProperties>
</file>